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4"/>
  </p:notesMasterIdLst>
  <p:handoutMasterIdLst>
    <p:handoutMasterId r:id="rId35"/>
  </p:handoutMasterIdLst>
  <p:sldIdLst>
    <p:sldId id="256" r:id="rId2"/>
    <p:sldId id="287" r:id="rId3"/>
    <p:sldId id="261" r:id="rId4"/>
    <p:sldId id="285" r:id="rId5"/>
    <p:sldId id="271" r:id="rId6"/>
    <p:sldId id="281" r:id="rId7"/>
    <p:sldId id="280" r:id="rId8"/>
    <p:sldId id="282" r:id="rId9"/>
    <p:sldId id="291" r:id="rId10"/>
    <p:sldId id="290" r:id="rId11"/>
    <p:sldId id="268" r:id="rId12"/>
    <p:sldId id="288" r:id="rId13"/>
    <p:sldId id="289" r:id="rId14"/>
    <p:sldId id="286" r:id="rId15"/>
    <p:sldId id="275" r:id="rId16"/>
    <p:sldId id="283" r:id="rId17"/>
    <p:sldId id="276" r:id="rId18"/>
    <p:sldId id="269" r:id="rId19"/>
    <p:sldId id="272" r:id="rId20"/>
    <p:sldId id="277" r:id="rId21"/>
    <p:sldId id="259" r:id="rId22"/>
    <p:sldId id="266" r:id="rId23"/>
    <p:sldId id="273" r:id="rId24"/>
    <p:sldId id="274" r:id="rId25"/>
    <p:sldId id="278" r:id="rId26"/>
    <p:sldId id="279" r:id="rId27"/>
    <p:sldId id="260" r:id="rId28"/>
    <p:sldId id="264" r:id="rId29"/>
    <p:sldId id="265" r:id="rId30"/>
    <p:sldId id="267" r:id="rId31"/>
    <p:sldId id="262" r:id="rId32"/>
    <p:sldId id="263" r:id="rId3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546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83"/>
    <p:restoredTop sz="86538"/>
  </p:normalViewPr>
  <p:slideViewPr>
    <p:cSldViewPr snapToGrid="0" snapToObjects="1">
      <p:cViewPr>
        <p:scale>
          <a:sx n="87" d="100"/>
          <a:sy n="87" d="100"/>
        </p:scale>
        <p:origin x="896" y="96"/>
      </p:cViewPr>
      <p:guideLst>
        <p:guide orient="horz" pos="1911"/>
        <p:guide pos="5465"/>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通過時間を検証することができた。複数の交差点から構成される都市空間のモデルを作成し検証することと，直進右折左折別の通過時間の計測を行うことが今後の課題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しかし，計算量が膨大となるため，異なる抽象レベルでの階層的なモデルを作成し，検証手法を検討する．今回のモデルは中規模モデルにあたり，都市空間における車両群の検証を行う大規模モデル，通過時間に関わる加速度を考慮した小規模なモデルを考えたい．</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4942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29</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30</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31</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32</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各車両のインスタンスを生成してから合成している</a:t>
            </a:r>
            <a:endParaRPr kumimoji="1" lang="en-US" altLang="ja-JP" dirty="0"/>
          </a:p>
          <a:p>
            <a:r>
              <a:rPr kumimoji="1" lang="ja-JP" altLang="en-US"/>
              <a:t>初期じょうた</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621720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600" baseline="0">
                <a:latin typeface="+mn-lt"/>
              </a:rPr>
              <a:t>合成されたインスタンスがどのロケーションにいるかをここで（ロケーションさす）確認でき．今写っている状態はこの左図用になります．</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364139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3856242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2374700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24259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554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726804" y="6321261"/>
            <a:ext cx="947672" cy="365125"/>
          </a:xfrm>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1" y="6321261"/>
            <a:ext cx="5922209"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0564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651587311"/>
      </p:ext>
    </p:extLst>
  </p:cSld>
  <p:clrMapOvr>
    <a:masterClrMapping/>
  </p:clrMapOvr>
  <p:extLst mod="1">
    <p:ext uri="{DCECCB84-F9BA-43D5-87BE-67443E8EF086}">
      <p15:sldGuideLst xmlns:p15="http://schemas.microsoft.com/office/powerpoint/2012/main">
        <p15:guide id="1" orient="horz" pos="3997" userDrawn="1">
          <p15:clr>
            <a:srgbClr val="FBAE40"/>
          </p15:clr>
        </p15:guide>
        <p15:guide id="2" pos="2880" userDrawn="1">
          <p15:clr>
            <a:srgbClr val="FBAE40"/>
          </p15:clr>
        </p15:guide>
        <p15:guide id="3" pos="363" userDrawn="1">
          <p15:clr>
            <a:srgbClr val="FBAE40"/>
          </p15:clr>
        </p15:guide>
        <p15:guide id="4" pos="5420" userDrawn="1">
          <p15:clr>
            <a:srgbClr val="FBAE40"/>
          </p15:clr>
        </p15:guide>
        <p15:guide id="5" orient="horz" pos="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105397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8097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r>
              <a:rPr lang="en-US" altLang="ja-JP"/>
              <a:t>2019/12/6</a:t>
            </a:r>
            <a:endParaRPr lang="ja-JP" altLang="en-US"/>
          </a:p>
        </p:txBody>
      </p:sp>
      <p:sp>
        <p:nvSpPr>
          <p:cNvPr id="8" name="Footer Placeholder 7"/>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9" name="Slide Number Placeholder 8"/>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2327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r>
              <a:rPr lang="en-US" altLang="ja-JP"/>
              <a:t>2019/12/6</a:t>
            </a:r>
            <a:endParaRPr lang="ja-JP" altLang="en-US"/>
          </a:p>
        </p:txBody>
      </p:sp>
      <p:sp>
        <p:nvSpPr>
          <p:cNvPr id="4" name="Footer Placeholder 3"/>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5" name="Slide Number Placeholder 4"/>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769166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a:t>2019/12/6</a:t>
            </a:r>
            <a:endParaRPr lang="ja-JP" altLang="en-US"/>
          </a:p>
        </p:txBody>
      </p:sp>
      <p:sp>
        <p:nvSpPr>
          <p:cNvPr id="3" name="Footer Placeholder 2"/>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4" name="Slide Number Placeholder 3"/>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360455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75703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0499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5559327" y="6346800"/>
            <a:ext cx="2133600" cy="365125"/>
          </a:xfrm>
          <a:prstGeom prst="rect">
            <a:avLst/>
          </a:prstGeom>
        </p:spPr>
        <p:txBody>
          <a:bodyPr vert="horz" lIns="91440" tIns="45720" rIns="91440" bIns="45720" rtlCol="0" anchor="ctr"/>
          <a:lstStyle>
            <a:lvl1pPr algn="r">
              <a:defRPr sz="900" b="0" i="0">
                <a:solidFill>
                  <a:schemeClr val="accent2"/>
                </a:solidFill>
                <a:latin typeface="Meiryo" panose="020B0604030504040204" pitchFamily="34" charset="-128"/>
                <a:ea typeface="Meiryo" panose="020B0604030504040204" pitchFamily="34" charset="-128"/>
              </a:defRPr>
            </a:lvl1pPr>
          </a:lstStyle>
          <a:p>
            <a:r>
              <a:rPr lang="en-US" altLang="ja-JP"/>
              <a:t>2019/12/6</a:t>
            </a:r>
            <a:endParaRPr lang="ja-JP" altLang="en-US"/>
          </a:p>
        </p:txBody>
      </p:sp>
      <p:sp>
        <p:nvSpPr>
          <p:cNvPr id="6" name="Slide Number Placeholder 5"/>
          <p:cNvSpPr>
            <a:spLocks noGrp="1"/>
          </p:cNvSpPr>
          <p:nvPr>
            <p:ph type="sldNum" sz="quarter" idx="4"/>
          </p:nvPr>
        </p:nvSpPr>
        <p:spPr>
          <a:xfrm>
            <a:off x="7800476" y="6346800"/>
            <a:ext cx="770468" cy="365125"/>
          </a:xfrm>
          <a:prstGeom prst="rect">
            <a:avLst/>
          </a:prstGeom>
        </p:spPr>
        <p:txBody>
          <a:bodyPr vert="horz" lIns="91440" tIns="45720" rIns="91440" bIns="45720" rtlCol="0" anchor="ctr"/>
          <a:lstStyle>
            <a:lvl1pPr algn="r">
              <a:defRPr sz="1100">
                <a:solidFill>
                  <a:schemeClr val="accent2"/>
                </a:solidFill>
                <a:latin typeface="Meiryo" panose="020B0604030504040204" pitchFamily="34" charset="-128"/>
                <a:ea typeface="Meiryo" panose="020B0604030504040204" pitchFamily="34" charset="-128"/>
              </a:defRPr>
            </a:lvl1pPr>
          </a:lstStyle>
          <a:p>
            <a:fld id="{42DC6A56-C26E-6B4A-8986-AC583EADCE93}" type="slidenum">
              <a:rPr lang="ja-JP" altLang="en-US" smtClean="0"/>
              <a:pPr/>
              <a:t>‹#›</a:t>
            </a:fld>
            <a:endParaRPr lang="ja-JP"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 name="フッター プレースホルダー 6">
            <a:extLst>
              <a:ext uri="{FF2B5EF4-FFF2-40B4-BE49-F238E27FC236}">
                <a16:creationId xmlns:a16="http://schemas.microsoft.com/office/drawing/2014/main" id="{E30C133B-D095-814E-813F-11E0464B72D0}"/>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Tree>
    <p:extLst>
      <p:ext uri="{BB962C8B-B14F-4D97-AF65-F5344CB8AC3E}">
        <p14:creationId xmlns:p14="http://schemas.microsoft.com/office/powerpoint/2010/main" val="3093883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457200" rtl="0" eaLnBrk="1" latinLnBrk="0" hangingPunct="1">
        <a:spcBef>
          <a:spcPct val="0"/>
        </a:spcBef>
        <a:buNone/>
        <a:defRPr kumimoji="1" sz="2800" b="0" i="0" kern="1200" cap="all">
          <a:solidFill>
            <a:schemeClr val="bg1"/>
          </a:solidFill>
          <a:latin typeface="Meiryo" panose="020B0604030504040204" pitchFamily="34" charset="-128"/>
          <a:ea typeface="Meiryo" panose="020B0604030504040204"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800" b="0" i="0" kern="1200">
          <a:solidFill>
            <a:schemeClr val="tx2"/>
          </a:solidFill>
          <a:latin typeface="Meiryo" panose="020B0604030504040204" pitchFamily="34" charset="-128"/>
          <a:ea typeface="Meiryo" panose="020B0604030504040204" pitchFamily="34" charset="-128"/>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533400" y="534925"/>
            <a:ext cx="8037544" cy="2498788"/>
          </a:xfrm>
        </p:spPr>
        <p:txBody>
          <a:bodyPr>
            <a:normAutofit/>
          </a:bodyPr>
          <a:lstStyle/>
          <a:p>
            <a:r>
              <a:rPr lang="ja-JP" altLang="en-US" sz="3600" b="1"/>
              <a:t>自動運転車群制御アルゴリズムの時間オートマトンによるモデリングと検証</a:t>
            </a:r>
            <a:endParaRPr kumimoji="1" lang="ja-JP" altLang="en-US" sz="3600" b="1"/>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a:xfrm>
            <a:off x="533400" y="3437574"/>
            <a:ext cx="8037544" cy="937259"/>
          </a:xfrm>
        </p:spPr>
        <p:txBody>
          <a:bodyPr>
            <a:normAutofit fontScale="92500" lnSpcReduction="20000"/>
          </a:bodyPr>
          <a:lstStyle/>
          <a:p>
            <a:pPr algn="r"/>
            <a:r>
              <a:rPr lang="ja-JP" altLang="en-US" sz="1600">
                <a:solidFill>
                  <a:schemeClr val="bg1"/>
                </a:solidFill>
              </a:rPr>
              <a:t>情報システム工学専攻</a:t>
            </a:r>
            <a:endParaRPr lang="en-US" altLang="ja-JP" sz="1600" dirty="0">
              <a:solidFill>
                <a:schemeClr val="bg1"/>
              </a:solidFill>
            </a:endParaRPr>
          </a:p>
          <a:p>
            <a:pPr algn="r"/>
            <a:r>
              <a:rPr lang="ja-JP" altLang="en-US" sz="1600">
                <a:solidFill>
                  <a:schemeClr val="bg1"/>
                </a:solidFill>
              </a:rPr>
              <a:t>中村研究室</a:t>
            </a:r>
            <a:endParaRPr lang="en-US" altLang="ja-JP" sz="1600" dirty="0">
              <a:solidFill>
                <a:schemeClr val="bg1"/>
              </a:solidFill>
            </a:endParaRPr>
          </a:p>
          <a:p>
            <a:pPr algn="r"/>
            <a:r>
              <a:rPr lang="ja-JP" altLang="en-US" sz="1600">
                <a:solidFill>
                  <a:schemeClr val="bg1"/>
                </a:solidFill>
              </a:rPr>
              <a:t>佐原 優衣</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a:xfrm>
            <a:off x="7661787" y="6451435"/>
            <a:ext cx="770468" cy="365125"/>
          </a:xfrm>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2A42A8-6BDA-AA40-A2AE-A0FE84028E91}"/>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D46115CE-6DB1-AC4C-ADB2-D794560AABC8}"/>
              </a:ext>
            </a:extLst>
          </p:cNvPr>
          <p:cNvSpPr>
            <a:spLocks noGrp="1"/>
          </p:cNvSpPr>
          <p:nvPr>
            <p:ph idx="1"/>
          </p:nvPr>
        </p:nvSpPr>
        <p:spPr>
          <a:xfrm>
            <a:off x="581192" y="2106083"/>
            <a:ext cx="3127208" cy="1449917"/>
          </a:xfrm>
        </p:spPr>
        <p:txBody>
          <a:bodyPr>
            <a:normAutofit/>
          </a:bodyPr>
          <a:lstStyle/>
          <a:p>
            <a:r>
              <a:rPr lang="ja-JP" altLang="en-US" sz="2000"/>
              <a:t>シミュレーション画面から求める挙動が得られているか見る</a:t>
            </a:r>
            <a:endParaRPr lang="en-US" altLang="ja-JP" sz="2000" dirty="0"/>
          </a:p>
        </p:txBody>
      </p:sp>
      <p:sp>
        <p:nvSpPr>
          <p:cNvPr id="4" name="スライド番号プレースホルダー 3">
            <a:extLst>
              <a:ext uri="{FF2B5EF4-FFF2-40B4-BE49-F238E27FC236}">
                <a16:creationId xmlns:a16="http://schemas.microsoft.com/office/drawing/2014/main" id="{E5AE3C5E-1D75-F148-8F2D-29C0459B7E8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6" name="図 5">
            <a:extLst>
              <a:ext uri="{FF2B5EF4-FFF2-40B4-BE49-F238E27FC236}">
                <a16:creationId xmlns:a16="http://schemas.microsoft.com/office/drawing/2014/main" id="{45736DAC-9CCD-6B44-BA94-C7BD74025BAE}"/>
              </a:ext>
            </a:extLst>
          </p:cNvPr>
          <p:cNvPicPr>
            <a:picLocks noChangeAspect="1"/>
          </p:cNvPicPr>
          <p:nvPr/>
        </p:nvPicPr>
        <p:blipFill>
          <a:blip r:embed="rId3"/>
          <a:stretch>
            <a:fillRect/>
          </a:stretch>
        </p:blipFill>
        <p:spPr>
          <a:xfrm>
            <a:off x="3473794" y="1899920"/>
            <a:ext cx="5670206" cy="3855636"/>
          </a:xfrm>
          <a:prstGeom prst="rect">
            <a:avLst/>
          </a:prstGeom>
        </p:spPr>
      </p:pic>
      <p:pic>
        <p:nvPicPr>
          <p:cNvPr id="7" name="図 6">
            <a:extLst>
              <a:ext uri="{FF2B5EF4-FFF2-40B4-BE49-F238E27FC236}">
                <a16:creationId xmlns:a16="http://schemas.microsoft.com/office/drawing/2014/main" id="{68677AEA-3129-264E-9F76-86A8837BBC93}"/>
              </a:ext>
            </a:extLst>
          </p:cNvPr>
          <p:cNvPicPr>
            <a:picLocks noChangeAspect="1"/>
          </p:cNvPicPr>
          <p:nvPr/>
        </p:nvPicPr>
        <p:blipFill>
          <a:blip r:embed="rId4"/>
          <a:stretch>
            <a:fillRect/>
          </a:stretch>
        </p:blipFill>
        <p:spPr>
          <a:xfrm>
            <a:off x="604346" y="3556000"/>
            <a:ext cx="2537188" cy="2674334"/>
          </a:xfrm>
          <a:prstGeom prst="rect">
            <a:avLst/>
          </a:prstGeom>
        </p:spPr>
      </p:pic>
      <p:sp>
        <p:nvSpPr>
          <p:cNvPr id="12" name="曲折矢印 11">
            <a:extLst>
              <a:ext uri="{FF2B5EF4-FFF2-40B4-BE49-F238E27FC236}">
                <a16:creationId xmlns:a16="http://schemas.microsoft.com/office/drawing/2014/main" id="{710B7F36-5B3F-3F4F-BE1A-82BF9AE60DC7}"/>
              </a:ext>
            </a:extLst>
          </p:cNvPr>
          <p:cNvSpPr/>
          <p:nvPr/>
        </p:nvSpPr>
        <p:spPr>
          <a:xfrm flipH="1">
            <a:off x="1091281" y="5034985"/>
            <a:ext cx="606380" cy="520527"/>
          </a:xfrm>
          <a:prstGeom prst="bentArrow">
            <a:avLst>
              <a:gd name="adj1" fmla="val 18203"/>
              <a:gd name="adj2" fmla="val 24321"/>
              <a:gd name="adj3" fmla="val 34515"/>
              <a:gd name="adj4" fmla="val 5462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0AB187F4-3E7A-D840-AA54-B6CB90C88673}"/>
              </a:ext>
            </a:extLst>
          </p:cNvPr>
          <p:cNvSpPr/>
          <p:nvPr/>
        </p:nvSpPr>
        <p:spPr>
          <a:xfrm rot="16200000">
            <a:off x="1545663" y="3897396"/>
            <a:ext cx="1219378" cy="1431802"/>
          </a:xfrm>
          <a:prstGeom prst="bentArrow">
            <a:avLst>
              <a:gd name="adj1" fmla="val 13939"/>
              <a:gd name="adj2" fmla="val 15617"/>
              <a:gd name="adj3" fmla="val 20133"/>
              <a:gd name="adj4" fmla="val 72468"/>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円/楕円 7">
            <a:extLst>
              <a:ext uri="{FF2B5EF4-FFF2-40B4-BE49-F238E27FC236}">
                <a16:creationId xmlns:a16="http://schemas.microsoft.com/office/drawing/2014/main" id="{AAAFD8A2-B004-064E-9A1A-1975D08C0620}"/>
              </a:ext>
            </a:extLst>
          </p:cNvPr>
          <p:cNvSpPr/>
          <p:nvPr/>
        </p:nvSpPr>
        <p:spPr>
          <a:xfrm rot="1319055">
            <a:off x="1385227" y="505577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8DB75B7B-C41E-E643-9C54-866C8777DF37}"/>
              </a:ext>
            </a:extLst>
          </p:cNvPr>
          <p:cNvSpPr/>
          <p:nvPr/>
        </p:nvSpPr>
        <p:spPr>
          <a:xfrm rot="5400000">
            <a:off x="1463613" y="5657748"/>
            <a:ext cx="375920" cy="1956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6E93FD93-F2BC-E149-A78B-80DEF640FEAD}"/>
              </a:ext>
            </a:extLst>
          </p:cNvPr>
          <p:cNvSpPr/>
          <p:nvPr/>
        </p:nvSpPr>
        <p:spPr>
          <a:xfrm>
            <a:off x="2495332" y="5019787"/>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CB174F15-0B7C-2648-8415-489A3547FB36}"/>
              </a:ext>
            </a:extLst>
          </p:cNvPr>
          <p:cNvSpPr/>
          <p:nvPr/>
        </p:nvSpPr>
        <p:spPr>
          <a:xfrm rot="2360576">
            <a:off x="1771193" y="4735651"/>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394095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581192" y="1805032"/>
            <a:ext cx="7886700" cy="830997"/>
          </a:xfrm>
          <a:prstGeom prst="rect">
            <a:avLst/>
          </a:prstGeom>
          <a:noFill/>
        </p:spPr>
        <p:txBody>
          <a:bodyPr wrap="square" rtlCol="0">
            <a:spAutoFit/>
          </a:bodyPr>
          <a:lstStyle/>
          <a:p>
            <a:r>
              <a:rPr lang="en-US" altLang="ja-JP" sz="2400" dirty="0">
                <a:solidFill>
                  <a:schemeClr val="tx2"/>
                </a:solidFill>
                <a:latin typeface="Meiryo" panose="020B0604030504040204" pitchFamily="34" charset="-128"/>
                <a:ea typeface="Meiryo" panose="020B0604030504040204" pitchFamily="34" charset="-128"/>
              </a:rPr>
              <a:t>UPPAAL</a:t>
            </a:r>
            <a:r>
              <a:rPr lang="ja-JP" altLang="en-US" sz="2400">
                <a:solidFill>
                  <a:schemeClr val="tx2"/>
                </a:solidFill>
                <a:latin typeface="Meiryo" panose="020B0604030504040204" pitchFamily="34" charset="-128"/>
                <a:ea typeface="Meiryo" panose="020B0604030504040204" pitchFamily="34" charset="-128"/>
              </a:rPr>
              <a:t>のモデル検査機能を用いて，交差点モデルの性質を検証する</a:t>
            </a:r>
            <a:endParaRPr lang="en-US" altLang="ja-JP" sz="2400"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029CD0-620F-2E45-846A-B870C6A04B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D8E06139-089A-1C4C-A213-0B3E2B2D8FFC}"/>
              </a:ext>
            </a:extLst>
          </p:cNvPr>
          <p:cNvSpPr>
            <a:spLocks noGrp="1"/>
          </p:cNvSpPr>
          <p:nvPr>
            <p:ph idx="1"/>
          </p:nvPr>
        </p:nvSpPr>
        <p:spPr>
          <a:xfrm>
            <a:off x="581192" y="1956406"/>
            <a:ext cx="7989752" cy="1129975"/>
          </a:xfrm>
        </p:spPr>
        <p:txBody>
          <a:bodyPr>
            <a:noAutofit/>
          </a:bodyPr>
          <a:lstStyle/>
          <a:p>
            <a:pPr marL="0" indent="0">
              <a:lnSpc>
                <a:spcPct val="80000"/>
              </a:lnSpc>
              <a:buNone/>
            </a:pPr>
            <a:r>
              <a:rPr kumimoji="1" lang="ja-JP" altLang="en-US" sz="2000"/>
              <a:t>１車両の最小通過時間は５単位時間である．</a:t>
            </a:r>
            <a:endParaRPr kumimoji="1" lang="en-US" altLang="ja-JP" sz="2000" dirty="0"/>
          </a:p>
          <a:p>
            <a:pPr marL="0" indent="0">
              <a:lnSpc>
                <a:spcPct val="80000"/>
              </a:lnSpc>
              <a:buNone/>
            </a:pPr>
            <a:r>
              <a:rPr lang="ja-JP" altLang="en-US" sz="2000"/>
              <a:t>シミュレーションより次の様な実行例が存在することがわかる．</a:t>
            </a:r>
            <a:endParaRPr lang="en-US" altLang="ja-JP" sz="2000" dirty="0"/>
          </a:p>
          <a:p>
            <a:pPr marL="0" indent="0">
              <a:lnSpc>
                <a:spcPct val="80000"/>
              </a:lnSpc>
              <a:buNone/>
            </a:pPr>
            <a:r>
              <a:rPr kumimoji="1" lang="ja-JP" altLang="en-US" sz="2000"/>
              <a:t>この実行例は３０単位時間で全ての車両が終了可能である．</a:t>
            </a:r>
          </a:p>
        </p:txBody>
      </p:sp>
      <p:sp>
        <p:nvSpPr>
          <p:cNvPr id="6" name="スライド番号プレースホルダー 5">
            <a:extLst>
              <a:ext uri="{FF2B5EF4-FFF2-40B4-BE49-F238E27FC236}">
                <a16:creationId xmlns:a16="http://schemas.microsoft.com/office/drawing/2014/main" id="{BE4D006F-1D81-6346-9A6A-4F28BFD25CE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上矢印 6">
            <a:extLst>
              <a:ext uri="{FF2B5EF4-FFF2-40B4-BE49-F238E27FC236}">
                <a16:creationId xmlns:a16="http://schemas.microsoft.com/office/drawing/2014/main" id="{FDC0D1C1-10A6-504D-A61C-B4700C48EA07}"/>
              </a:ext>
            </a:extLst>
          </p:cNvPr>
          <p:cNvSpPr/>
          <p:nvPr/>
        </p:nvSpPr>
        <p:spPr>
          <a:xfrm>
            <a:off x="691014" y="3202061"/>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67A4C06F-6E2F-DD46-B3E2-4626B2473FAD}"/>
              </a:ext>
            </a:extLst>
          </p:cNvPr>
          <p:cNvSpPr/>
          <p:nvPr/>
        </p:nvSpPr>
        <p:spPr>
          <a:xfrm rot="10800000">
            <a:off x="1118586" y="3202061"/>
            <a:ext cx="368481" cy="1203000"/>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102EE79A-2D60-EC42-B6C8-0235F2A82465}"/>
              </a:ext>
            </a:extLst>
          </p:cNvPr>
          <p:cNvSpPr/>
          <p:nvPr/>
        </p:nvSpPr>
        <p:spPr>
          <a:xfrm rot="5400000">
            <a:off x="2240810" y="2987153"/>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A1C701ED-9E05-AD43-B512-480F3FCF1220}"/>
              </a:ext>
            </a:extLst>
          </p:cNvPr>
          <p:cNvSpPr/>
          <p:nvPr/>
        </p:nvSpPr>
        <p:spPr>
          <a:xfrm rot="16200000">
            <a:off x="3627695" y="2990757"/>
            <a:ext cx="966771" cy="1123176"/>
          </a:xfrm>
          <a:prstGeom prst="bentArrow">
            <a:avLst>
              <a:gd name="adj1" fmla="val 18626"/>
              <a:gd name="adj2" fmla="val 19263"/>
              <a:gd name="adj3" fmla="val 21175"/>
              <a:gd name="adj4" fmla="val 6986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910E153E-CA5E-934F-A50E-497122CF8D73}"/>
              </a:ext>
            </a:extLst>
          </p:cNvPr>
          <p:cNvSpPr/>
          <p:nvPr/>
        </p:nvSpPr>
        <p:spPr>
          <a:xfrm flipH="1">
            <a:off x="3327420" y="3766526"/>
            <a:ext cx="551282" cy="598599"/>
          </a:xfrm>
          <a:prstGeom prst="bentArrow">
            <a:avLst>
              <a:gd name="adj1" fmla="val 30506"/>
              <a:gd name="adj2" fmla="val 31143"/>
              <a:gd name="adj3" fmla="val 35035"/>
              <a:gd name="adj4" fmla="val 5513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D230A393-1C38-0344-83EF-83EF7E98A82A}"/>
              </a:ext>
            </a:extLst>
          </p:cNvPr>
          <p:cNvSpPr txBox="1"/>
          <p:nvPr/>
        </p:nvSpPr>
        <p:spPr>
          <a:xfrm>
            <a:off x="586423" y="4405063"/>
            <a:ext cx="8099426" cy="369332"/>
          </a:xfrm>
          <a:prstGeom prst="rect">
            <a:avLst/>
          </a:prstGeom>
          <a:noFill/>
        </p:spPr>
        <p:txBody>
          <a:bodyPr wrap="square" rtlCol="0">
            <a:spAutoFit/>
          </a:bodyPr>
          <a:lstStyle/>
          <a:p>
            <a:r>
              <a:rPr kumimoji="1" lang="en-US" altLang="ja-JP" dirty="0">
                <a:solidFill>
                  <a:schemeClr val="tx2"/>
                </a:solidFill>
              </a:rPr>
              <a:t>(1)</a:t>
            </a:r>
            <a:r>
              <a:rPr lang="ja-JP" altLang="en-US">
                <a:solidFill>
                  <a:schemeClr val="tx2"/>
                </a:solidFill>
              </a:rPr>
              <a:t>直進</a:t>
            </a:r>
            <a:r>
              <a:rPr kumimoji="1" lang="ja-JP" altLang="en-US">
                <a:solidFill>
                  <a:schemeClr val="tx2"/>
                </a:solidFill>
              </a:rPr>
              <a:t>同士</a:t>
            </a:r>
            <a:r>
              <a:rPr kumimoji="1" lang="en-US" altLang="ja-JP" dirty="0">
                <a:solidFill>
                  <a:schemeClr val="tx2"/>
                </a:solidFill>
              </a:rPr>
              <a:t>, (2)</a:t>
            </a:r>
            <a:r>
              <a:rPr kumimoji="1" lang="ja-JP" altLang="en-US">
                <a:solidFill>
                  <a:schemeClr val="tx2"/>
                </a:solidFill>
              </a:rPr>
              <a:t>直進</a:t>
            </a:r>
            <a:r>
              <a:rPr kumimoji="1" lang="en-US" altLang="ja-JP" dirty="0">
                <a:solidFill>
                  <a:schemeClr val="tx2"/>
                </a:solidFill>
              </a:rPr>
              <a:t>,       (3)</a:t>
            </a:r>
            <a:r>
              <a:rPr kumimoji="1" lang="ja-JP" altLang="en-US">
                <a:solidFill>
                  <a:schemeClr val="tx2"/>
                </a:solidFill>
              </a:rPr>
              <a:t>・</a:t>
            </a:r>
            <a:r>
              <a:rPr kumimoji="1" lang="en-US" altLang="ja-JP" dirty="0">
                <a:solidFill>
                  <a:schemeClr val="tx2"/>
                </a:solidFill>
              </a:rPr>
              <a:t>(4)</a:t>
            </a:r>
            <a:r>
              <a:rPr kumimoji="1" lang="ja-JP" altLang="en-US">
                <a:solidFill>
                  <a:schemeClr val="tx2"/>
                </a:solidFill>
              </a:rPr>
              <a:t>左折と右折</a:t>
            </a:r>
            <a:r>
              <a:rPr kumimoji="1" lang="en-US" altLang="ja-JP" dirty="0">
                <a:solidFill>
                  <a:schemeClr val="tx2"/>
                </a:solidFill>
              </a:rPr>
              <a:t>,   (5)</a:t>
            </a:r>
            <a:r>
              <a:rPr kumimoji="1" lang="ja-JP" altLang="en-US">
                <a:solidFill>
                  <a:schemeClr val="tx2"/>
                </a:solidFill>
              </a:rPr>
              <a:t>直進</a:t>
            </a:r>
            <a:r>
              <a:rPr kumimoji="1" lang="en-US" altLang="ja-JP" dirty="0">
                <a:solidFill>
                  <a:schemeClr val="tx2"/>
                </a:solidFill>
              </a:rPr>
              <a:t>,        (6)</a:t>
            </a:r>
            <a:r>
              <a:rPr kumimoji="1" lang="ja-JP" altLang="en-US">
                <a:solidFill>
                  <a:schemeClr val="tx2"/>
                </a:solidFill>
              </a:rPr>
              <a:t>直進</a:t>
            </a:r>
          </a:p>
        </p:txBody>
      </p:sp>
      <p:sp>
        <p:nvSpPr>
          <p:cNvPr id="14" name="テキスト ボックス 13">
            <a:extLst>
              <a:ext uri="{FF2B5EF4-FFF2-40B4-BE49-F238E27FC236}">
                <a16:creationId xmlns:a16="http://schemas.microsoft.com/office/drawing/2014/main" id="{77C9FB22-8C31-F949-88CD-088597B23E06}"/>
              </a:ext>
            </a:extLst>
          </p:cNvPr>
          <p:cNvSpPr txBox="1"/>
          <p:nvPr/>
        </p:nvSpPr>
        <p:spPr>
          <a:xfrm>
            <a:off x="586423" y="4704637"/>
            <a:ext cx="8023058" cy="400110"/>
          </a:xfrm>
          <a:prstGeom prst="rect">
            <a:avLst/>
          </a:prstGeom>
          <a:noFill/>
        </p:spPr>
        <p:txBody>
          <a:bodyPr wrap="square" rtlCol="0">
            <a:spAutoFit/>
          </a:bodyPr>
          <a:lstStyle/>
          <a:p>
            <a:r>
              <a:rPr lang="ja-JP" altLang="en-US" sz="2000">
                <a:solidFill>
                  <a:schemeClr val="tx2"/>
                </a:solidFill>
              </a:rPr>
              <a:t>実際に</a:t>
            </a:r>
            <a:r>
              <a:rPr lang="en-US" altLang="ja-JP" sz="2000" dirty="0">
                <a:solidFill>
                  <a:schemeClr val="tx2"/>
                </a:solidFill>
              </a:rPr>
              <a:t>UPPAAL</a:t>
            </a:r>
            <a:r>
              <a:rPr lang="ja-JP" altLang="en-US" sz="2000">
                <a:solidFill>
                  <a:schemeClr val="tx2"/>
                </a:solidFill>
              </a:rPr>
              <a:t>のモデル検査で次の検証式が満たされる．</a:t>
            </a:r>
            <a:endParaRPr lang="en-US" altLang="ja-JP" sz="2000" dirty="0">
              <a:solidFill>
                <a:schemeClr val="tx2"/>
              </a:solidFill>
            </a:endParaRPr>
          </a:p>
        </p:txBody>
      </p:sp>
      <p:sp>
        <p:nvSpPr>
          <p:cNvPr id="20" name="テキスト ボックス 19">
            <a:extLst>
              <a:ext uri="{FF2B5EF4-FFF2-40B4-BE49-F238E27FC236}">
                <a16:creationId xmlns:a16="http://schemas.microsoft.com/office/drawing/2014/main" id="{A468DB33-5A93-A148-88BD-C7E76E1B3101}"/>
              </a:ext>
            </a:extLst>
          </p:cNvPr>
          <p:cNvSpPr txBox="1"/>
          <p:nvPr/>
        </p:nvSpPr>
        <p:spPr>
          <a:xfrm>
            <a:off x="2016760" y="5158128"/>
            <a:ext cx="5110480" cy="400110"/>
          </a:xfrm>
          <a:prstGeom prst="rect">
            <a:avLst/>
          </a:prstGeom>
          <a:noFill/>
          <a:ln>
            <a:solidFill>
              <a:srgbClr val="00B050"/>
            </a:solidFill>
          </a:ln>
        </p:spPr>
        <p:txBody>
          <a:bodyPr wrap="square" rtlCol="0">
            <a:spAutoFit/>
          </a:bodyPr>
          <a:lstStyle/>
          <a:p>
            <a:pPr algn="ctr"/>
            <a:r>
              <a:rPr lang="en-US" altLang="ja-JP" sz="2000" dirty="0"/>
              <a:t>E&lt;&gt; (</a:t>
            </a:r>
            <a:r>
              <a:rPr lang="en-US" altLang="ja-JP" sz="2000" dirty="0" err="1"/>
              <a:t>gc</a:t>
            </a:r>
            <a:r>
              <a:rPr lang="en-US" altLang="ja-JP" sz="2000" dirty="0"/>
              <a:t> == 30 and (</a:t>
            </a:r>
            <a:r>
              <a:rPr lang="en-US" altLang="ja-JP" sz="2000" dirty="0" err="1"/>
              <a:t>ns.final</a:t>
            </a:r>
            <a:r>
              <a:rPr lang="en-US" altLang="ja-JP" sz="2000" dirty="0"/>
              <a:t> and … and sn2.final))</a:t>
            </a:r>
          </a:p>
        </p:txBody>
      </p:sp>
      <p:sp>
        <p:nvSpPr>
          <p:cNvPr id="21" name="テキスト ボックス 20">
            <a:extLst>
              <a:ext uri="{FF2B5EF4-FFF2-40B4-BE49-F238E27FC236}">
                <a16:creationId xmlns:a16="http://schemas.microsoft.com/office/drawing/2014/main" id="{DCBC8698-C85D-B34F-8A41-4B53FC28DA29}"/>
              </a:ext>
            </a:extLst>
          </p:cNvPr>
          <p:cNvSpPr txBox="1"/>
          <p:nvPr/>
        </p:nvSpPr>
        <p:spPr>
          <a:xfrm>
            <a:off x="576263" y="5765186"/>
            <a:ext cx="8099426" cy="707886"/>
          </a:xfrm>
          <a:prstGeom prst="rect">
            <a:avLst/>
          </a:prstGeom>
          <a:noFill/>
        </p:spPr>
        <p:txBody>
          <a:bodyPr wrap="square" rtlCol="0">
            <a:spAutoFit/>
          </a:bodyPr>
          <a:lstStyle/>
          <a:p>
            <a:r>
              <a:rPr lang="ja-JP" altLang="en-US" sz="2000">
                <a:solidFill>
                  <a:schemeClr val="tx2"/>
                </a:solidFill>
              </a:rPr>
              <a:t>「全体の経過時間が</a:t>
            </a:r>
            <a:r>
              <a:rPr lang="en-US" altLang="ja-JP" sz="2000" dirty="0">
                <a:solidFill>
                  <a:schemeClr val="tx2"/>
                </a:solidFill>
              </a:rPr>
              <a:t>30</a:t>
            </a:r>
            <a:r>
              <a:rPr lang="ja-JP" altLang="en-US" sz="2000">
                <a:solidFill>
                  <a:schemeClr val="tx2"/>
                </a:solidFill>
              </a:rPr>
              <a:t> かつ</a:t>
            </a:r>
            <a:r>
              <a:rPr lang="en-US" altLang="ja-JP" sz="2000" dirty="0">
                <a:solidFill>
                  <a:schemeClr val="tx2"/>
                </a:solidFill>
              </a:rPr>
              <a:t> </a:t>
            </a:r>
            <a:r>
              <a:rPr lang="ja-JP" altLang="en-US" sz="2000">
                <a:solidFill>
                  <a:schemeClr val="tx2"/>
                </a:solidFill>
              </a:rPr>
              <a:t>全ての車両が最終ロケーション」状態が存在することを示している</a:t>
            </a:r>
            <a:endParaRPr kumimoji="1" lang="ja-JP" altLang="en-US" sz="2000">
              <a:solidFill>
                <a:schemeClr val="tx2"/>
              </a:solidFill>
            </a:endParaRPr>
          </a:p>
        </p:txBody>
      </p:sp>
      <p:sp>
        <p:nvSpPr>
          <p:cNvPr id="22" name="上矢印 21">
            <a:extLst>
              <a:ext uri="{FF2B5EF4-FFF2-40B4-BE49-F238E27FC236}">
                <a16:creationId xmlns:a16="http://schemas.microsoft.com/office/drawing/2014/main" id="{D61300BD-47DC-D64D-BA27-FA57E59A8DE0}"/>
              </a:ext>
            </a:extLst>
          </p:cNvPr>
          <p:cNvSpPr/>
          <p:nvPr/>
        </p:nvSpPr>
        <p:spPr>
          <a:xfrm>
            <a:off x="6565609" y="3180656"/>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上矢印 22">
            <a:extLst>
              <a:ext uri="{FF2B5EF4-FFF2-40B4-BE49-F238E27FC236}">
                <a16:creationId xmlns:a16="http://schemas.microsoft.com/office/drawing/2014/main" id="{24F7BE60-DF73-8546-BB44-FD8F97316C24}"/>
              </a:ext>
            </a:extLst>
          </p:cNvPr>
          <p:cNvSpPr/>
          <p:nvPr/>
        </p:nvSpPr>
        <p:spPr>
          <a:xfrm rot="16200000">
            <a:off x="2200670" y="3489534"/>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上矢印 23">
            <a:extLst>
              <a:ext uri="{FF2B5EF4-FFF2-40B4-BE49-F238E27FC236}">
                <a16:creationId xmlns:a16="http://schemas.microsoft.com/office/drawing/2014/main" id="{D77CA32B-4FC1-D64A-BEA1-E5CDB85950E4}"/>
              </a:ext>
            </a:extLst>
          </p:cNvPr>
          <p:cNvSpPr/>
          <p:nvPr/>
        </p:nvSpPr>
        <p:spPr>
          <a:xfrm rot="16200000">
            <a:off x="5322709" y="3408080"/>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3966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758C9-A2EB-604D-96A2-FF554422DD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0E233D31-91CF-624D-9EA5-41C6DA2D4184}"/>
              </a:ext>
            </a:extLst>
          </p:cNvPr>
          <p:cNvSpPr>
            <a:spLocks noGrp="1"/>
          </p:cNvSpPr>
          <p:nvPr>
            <p:ph idx="1"/>
          </p:nvPr>
        </p:nvSpPr>
        <p:spPr>
          <a:xfrm>
            <a:off x="581192" y="1882564"/>
            <a:ext cx="7989752" cy="805710"/>
          </a:xfrm>
        </p:spPr>
        <p:txBody>
          <a:bodyPr>
            <a:normAutofit lnSpcReduction="10000"/>
          </a:bodyPr>
          <a:lstStyle/>
          <a:p>
            <a:pPr marL="0" indent="0">
              <a:buNone/>
            </a:pPr>
            <a:r>
              <a:rPr kumimoji="1" lang="ja-JP" altLang="en-US" sz="2400"/>
              <a:t>可能性の検証式が満たされたが，次の最小性の検証式が満たされない．</a:t>
            </a:r>
            <a:endParaRPr kumimoji="1" lang="en-US" altLang="ja-JP" sz="2400" dirty="0"/>
          </a:p>
        </p:txBody>
      </p:sp>
      <p:sp>
        <p:nvSpPr>
          <p:cNvPr id="6" name="スライド番号プレースホルダー 5">
            <a:extLst>
              <a:ext uri="{FF2B5EF4-FFF2-40B4-BE49-F238E27FC236}">
                <a16:creationId xmlns:a16="http://schemas.microsoft.com/office/drawing/2014/main" id="{12DC5100-9180-AC40-BB94-6F3844468F0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テキスト ボックス 6">
            <a:extLst>
              <a:ext uri="{FF2B5EF4-FFF2-40B4-BE49-F238E27FC236}">
                <a16:creationId xmlns:a16="http://schemas.microsoft.com/office/drawing/2014/main" id="{A211CBC5-A6A1-2649-A7D7-B96284F5116D}"/>
              </a:ext>
            </a:extLst>
          </p:cNvPr>
          <p:cNvSpPr txBox="1"/>
          <p:nvPr/>
        </p:nvSpPr>
        <p:spPr>
          <a:xfrm>
            <a:off x="1813560" y="2731769"/>
            <a:ext cx="5516880" cy="400110"/>
          </a:xfrm>
          <a:prstGeom prst="rect">
            <a:avLst/>
          </a:prstGeom>
          <a:noFill/>
          <a:ln>
            <a:solidFill>
              <a:srgbClr val="FF0000"/>
            </a:solidFill>
          </a:ln>
        </p:spPr>
        <p:txBody>
          <a:bodyPr wrap="square" rtlCol="0">
            <a:spAutoFit/>
          </a:bodyPr>
          <a:lstStyle/>
          <a:p>
            <a:pPr algn="ctr"/>
            <a:r>
              <a:rPr lang="en-US" altLang="ja-JP" sz="2000" dirty="0"/>
              <a:t>A[] (</a:t>
            </a:r>
            <a:r>
              <a:rPr lang="en-US" altLang="ja-JP" sz="2000" dirty="0" err="1"/>
              <a:t>gc</a:t>
            </a:r>
            <a:r>
              <a:rPr lang="en-US" altLang="ja-JP" sz="2000" dirty="0"/>
              <a:t> </a:t>
            </a:r>
            <a:r>
              <a:rPr lang="en-US" altLang="ja-JP" sz="2000" dirty="0">
                <a:solidFill>
                  <a:srgbClr val="FF0000"/>
                </a:solidFill>
              </a:rPr>
              <a:t>&lt; 30</a:t>
            </a:r>
            <a:r>
              <a:rPr lang="en-US" altLang="ja-JP" sz="2000" dirty="0"/>
              <a:t> imply not (</a:t>
            </a:r>
            <a:r>
              <a:rPr lang="en-US" altLang="ja-JP" sz="2000" dirty="0" err="1"/>
              <a:t>ns.final</a:t>
            </a:r>
            <a:r>
              <a:rPr lang="en-US" altLang="ja-JP" sz="2000" dirty="0"/>
              <a:t> and … and sn2.final))</a:t>
            </a:r>
          </a:p>
        </p:txBody>
      </p:sp>
      <p:sp>
        <p:nvSpPr>
          <p:cNvPr id="8" name="テキスト ボックス 7">
            <a:extLst>
              <a:ext uri="{FF2B5EF4-FFF2-40B4-BE49-F238E27FC236}">
                <a16:creationId xmlns:a16="http://schemas.microsoft.com/office/drawing/2014/main" id="{753F5731-EC20-8A4D-882B-125E9686B5F4}"/>
              </a:ext>
            </a:extLst>
          </p:cNvPr>
          <p:cNvSpPr txBox="1"/>
          <p:nvPr/>
        </p:nvSpPr>
        <p:spPr>
          <a:xfrm>
            <a:off x="581192" y="3332480"/>
            <a:ext cx="8094496" cy="1015663"/>
          </a:xfrm>
          <a:prstGeom prst="rect">
            <a:avLst/>
          </a:prstGeom>
          <a:noFill/>
        </p:spPr>
        <p:txBody>
          <a:bodyPr wrap="square" rtlCol="0">
            <a:spAutoFit/>
          </a:bodyPr>
          <a:lstStyle/>
          <a:p>
            <a:r>
              <a:rPr lang="ja-JP" altLang="en-US" sz="2000">
                <a:solidFill>
                  <a:schemeClr val="tx2"/>
                </a:solidFill>
              </a:rPr>
              <a:t>全状態において，「全体経過時間が</a:t>
            </a:r>
            <a:r>
              <a:rPr lang="en-US" altLang="ja-JP" sz="2000" dirty="0">
                <a:solidFill>
                  <a:srgbClr val="FF0000"/>
                </a:solidFill>
              </a:rPr>
              <a:t>30</a:t>
            </a:r>
            <a:r>
              <a:rPr lang="ja-JP" altLang="en-US" sz="2000">
                <a:solidFill>
                  <a:srgbClr val="FF0000"/>
                </a:solidFill>
              </a:rPr>
              <a:t>未満</a:t>
            </a:r>
            <a:r>
              <a:rPr lang="ja-JP" altLang="en-US" sz="2000">
                <a:solidFill>
                  <a:schemeClr val="tx2"/>
                </a:solidFill>
              </a:rPr>
              <a:t>ならば各車両が最終ロケーションでない」．</a:t>
            </a:r>
            <a:r>
              <a:rPr kumimoji="1" lang="ja-JP" altLang="en-US" sz="2000">
                <a:solidFill>
                  <a:schemeClr val="tx2"/>
                </a:solidFill>
              </a:rPr>
              <a:t>すなわち，</a:t>
            </a:r>
            <a:r>
              <a:rPr kumimoji="1" lang="en-US" altLang="ja-JP" sz="2000" dirty="0">
                <a:solidFill>
                  <a:schemeClr val="tx2"/>
                </a:solidFill>
              </a:rPr>
              <a:t>30</a:t>
            </a:r>
            <a:r>
              <a:rPr kumimoji="1" lang="ja-JP" altLang="en-US" sz="2000">
                <a:solidFill>
                  <a:schemeClr val="tx2"/>
                </a:solidFill>
              </a:rPr>
              <a:t>未満ですべての車両が通過終了することがある．</a:t>
            </a:r>
          </a:p>
        </p:txBody>
      </p:sp>
      <p:sp>
        <p:nvSpPr>
          <p:cNvPr id="9" name="テキスト ボックス 8">
            <a:extLst>
              <a:ext uri="{FF2B5EF4-FFF2-40B4-BE49-F238E27FC236}">
                <a16:creationId xmlns:a16="http://schemas.microsoft.com/office/drawing/2014/main" id="{AF23F10D-4778-424D-8B6F-2FBFC867CEE7}"/>
              </a:ext>
            </a:extLst>
          </p:cNvPr>
          <p:cNvSpPr txBox="1"/>
          <p:nvPr/>
        </p:nvSpPr>
        <p:spPr>
          <a:xfrm>
            <a:off x="576263" y="4805680"/>
            <a:ext cx="8099425" cy="400110"/>
          </a:xfrm>
          <a:prstGeom prst="rect">
            <a:avLst/>
          </a:prstGeom>
          <a:noFill/>
        </p:spPr>
        <p:txBody>
          <a:bodyPr wrap="square" rtlCol="0">
            <a:spAutoFit/>
          </a:bodyPr>
          <a:lstStyle/>
          <a:p>
            <a:r>
              <a:rPr kumimoji="1" lang="ja-JP" altLang="en-US" sz="2000">
                <a:solidFill>
                  <a:schemeClr val="tx2"/>
                </a:solidFill>
              </a:rPr>
              <a:t>可能性と最小性の検証を</a:t>
            </a:r>
            <a:r>
              <a:rPr kumimoji="1" lang="en-US" altLang="ja-JP" sz="2000" dirty="0">
                <a:solidFill>
                  <a:schemeClr val="tx2"/>
                </a:solidFill>
              </a:rPr>
              <a:t>30</a:t>
            </a:r>
            <a:r>
              <a:rPr kumimoji="1" lang="ja-JP" altLang="en-US" sz="2000">
                <a:solidFill>
                  <a:schemeClr val="tx2"/>
                </a:solidFill>
              </a:rPr>
              <a:t>単位時間から順に繰り返して確かめていく．</a:t>
            </a:r>
          </a:p>
        </p:txBody>
      </p:sp>
    </p:spTree>
    <p:extLst>
      <p:ext uri="{BB962C8B-B14F-4D97-AF65-F5344CB8AC3E}">
        <p14:creationId xmlns:p14="http://schemas.microsoft.com/office/powerpoint/2010/main" val="3976581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D6D75D-F934-2147-90B8-CFF6A4731803}"/>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44C135B1-6263-3548-9EE2-1560F5BF51A7}"/>
              </a:ext>
            </a:extLst>
          </p:cNvPr>
          <p:cNvSpPr>
            <a:spLocks noGrp="1"/>
          </p:cNvSpPr>
          <p:nvPr>
            <p:ph idx="1"/>
          </p:nvPr>
        </p:nvSpPr>
        <p:spPr>
          <a:xfrm>
            <a:off x="576263" y="1825626"/>
            <a:ext cx="8027987" cy="621354"/>
          </a:xfrm>
        </p:spPr>
        <p:txBody>
          <a:bodyPr>
            <a:normAutofit/>
          </a:bodyPr>
          <a:lstStyle/>
          <a:p>
            <a:pPr marL="0" indent="0">
              <a:buNone/>
            </a:pPr>
            <a:r>
              <a:rPr lang="ja-JP" altLang="en-US" sz="2000"/>
              <a:t>したがって，以下の検証式が満たされた．</a:t>
            </a:r>
            <a:endParaRPr kumimoji="1" lang="en-US" altLang="ja-JP" sz="2000" dirty="0"/>
          </a:p>
        </p:txBody>
      </p:sp>
      <p:sp>
        <p:nvSpPr>
          <p:cNvPr id="6" name="スライド番号プレースホルダー 5">
            <a:extLst>
              <a:ext uri="{FF2B5EF4-FFF2-40B4-BE49-F238E27FC236}">
                <a16:creationId xmlns:a16="http://schemas.microsoft.com/office/drawing/2014/main" id="{D88693BD-AC08-7F45-B3C7-FF2A65E28E05}"/>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7" name="上矢印 6">
            <a:extLst>
              <a:ext uri="{FF2B5EF4-FFF2-40B4-BE49-F238E27FC236}">
                <a16:creationId xmlns:a16="http://schemas.microsoft.com/office/drawing/2014/main" id="{2E827A95-D9D5-5847-9ED5-19BD650DF976}"/>
              </a:ext>
            </a:extLst>
          </p:cNvPr>
          <p:cNvSpPr/>
          <p:nvPr/>
        </p:nvSpPr>
        <p:spPr>
          <a:xfrm>
            <a:off x="591955" y="5226693"/>
            <a:ext cx="352234" cy="73874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E2B72BB9-8E5F-1048-866A-2D3C0A523F14}"/>
              </a:ext>
            </a:extLst>
          </p:cNvPr>
          <p:cNvSpPr/>
          <p:nvPr/>
        </p:nvSpPr>
        <p:spPr>
          <a:xfrm rot="10800000">
            <a:off x="1043738" y="4405331"/>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2051178E-9F10-8843-B9AC-465B490EE6DB}"/>
              </a:ext>
            </a:extLst>
          </p:cNvPr>
          <p:cNvSpPr/>
          <p:nvPr/>
        </p:nvSpPr>
        <p:spPr>
          <a:xfrm rot="5400000">
            <a:off x="6898575" y="4054859"/>
            <a:ext cx="477213" cy="1556729"/>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8BD994D7-E4A7-6D4E-BE1D-B098CE95B632}"/>
              </a:ext>
            </a:extLst>
          </p:cNvPr>
          <p:cNvSpPr/>
          <p:nvPr/>
        </p:nvSpPr>
        <p:spPr>
          <a:xfrm rot="16200000">
            <a:off x="2334903" y="4155591"/>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4FAF616C-9470-2545-9E08-E59AD2658193}"/>
              </a:ext>
            </a:extLst>
          </p:cNvPr>
          <p:cNvSpPr/>
          <p:nvPr/>
        </p:nvSpPr>
        <p:spPr>
          <a:xfrm rot="16200000">
            <a:off x="6406115"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061AF664-31C2-2C41-B620-D7971AA66765}"/>
              </a:ext>
            </a:extLst>
          </p:cNvPr>
          <p:cNvSpPr/>
          <p:nvPr/>
        </p:nvSpPr>
        <p:spPr>
          <a:xfrm flipH="1">
            <a:off x="1893735" y="5153746"/>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上矢印 24">
            <a:extLst>
              <a:ext uri="{FF2B5EF4-FFF2-40B4-BE49-F238E27FC236}">
                <a16:creationId xmlns:a16="http://schemas.microsoft.com/office/drawing/2014/main" id="{43FB37F4-88EB-BC47-BECF-F0BE39BC4119}"/>
              </a:ext>
            </a:extLst>
          </p:cNvPr>
          <p:cNvSpPr/>
          <p:nvPr/>
        </p:nvSpPr>
        <p:spPr>
          <a:xfrm>
            <a:off x="581192" y="4361025"/>
            <a:ext cx="374798" cy="69499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曲折矢印 25">
            <a:extLst>
              <a:ext uri="{FF2B5EF4-FFF2-40B4-BE49-F238E27FC236}">
                <a16:creationId xmlns:a16="http://schemas.microsoft.com/office/drawing/2014/main" id="{FBDAB677-147F-224C-A346-EFC56C76A362}"/>
              </a:ext>
            </a:extLst>
          </p:cNvPr>
          <p:cNvSpPr/>
          <p:nvPr/>
        </p:nvSpPr>
        <p:spPr>
          <a:xfrm rot="16200000">
            <a:off x="4509860" y="4186120"/>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曲折矢印 26">
            <a:extLst>
              <a:ext uri="{FF2B5EF4-FFF2-40B4-BE49-F238E27FC236}">
                <a16:creationId xmlns:a16="http://schemas.microsoft.com/office/drawing/2014/main" id="{B19A316E-3D33-7249-AA99-3ED87DBADC2B}"/>
              </a:ext>
            </a:extLst>
          </p:cNvPr>
          <p:cNvSpPr/>
          <p:nvPr/>
        </p:nvSpPr>
        <p:spPr>
          <a:xfrm flipH="1">
            <a:off x="4100432" y="5212525"/>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2326874A-8BF2-4242-BDA1-93DFD7F9741C}"/>
              </a:ext>
            </a:extLst>
          </p:cNvPr>
          <p:cNvSpPr txBox="1"/>
          <p:nvPr/>
        </p:nvSpPr>
        <p:spPr>
          <a:xfrm>
            <a:off x="591955" y="3867945"/>
            <a:ext cx="7978989" cy="369332"/>
          </a:xfrm>
          <a:prstGeom prst="rect">
            <a:avLst/>
          </a:prstGeom>
          <a:noFill/>
        </p:spPr>
        <p:txBody>
          <a:bodyPr wrap="square" rtlCol="0">
            <a:spAutoFit/>
          </a:bodyPr>
          <a:lstStyle/>
          <a:p>
            <a:r>
              <a:rPr kumimoji="1" lang="en-US" altLang="ja-JP" dirty="0">
                <a:solidFill>
                  <a:schemeClr val="tx2"/>
                </a:solidFill>
              </a:rPr>
              <a:t>UPPAAL</a:t>
            </a:r>
            <a:r>
              <a:rPr kumimoji="1" lang="ja-JP" altLang="en-US">
                <a:solidFill>
                  <a:schemeClr val="tx2"/>
                </a:solidFill>
              </a:rPr>
              <a:t>の検証機能の反例トレースの出力により実行例を得られた．</a:t>
            </a:r>
          </a:p>
        </p:txBody>
      </p:sp>
      <p:sp>
        <p:nvSpPr>
          <p:cNvPr id="19" name="テキスト ボックス 18">
            <a:extLst>
              <a:ext uri="{FF2B5EF4-FFF2-40B4-BE49-F238E27FC236}">
                <a16:creationId xmlns:a16="http://schemas.microsoft.com/office/drawing/2014/main" id="{16C5C868-F672-7A4E-AAE7-EAC07007EABB}"/>
              </a:ext>
            </a:extLst>
          </p:cNvPr>
          <p:cNvSpPr txBox="1"/>
          <p:nvPr/>
        </p:nvSpPr>
        <p:spPr>
          <a:xfrm>
            <a:off x="1859280" y="238444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E&lt;&gt; (</a:t>
            </a:r>
            <a:r>
              <a:rPr lang="en-US" altLang="ja-JP" sz="2000" dirty="0" err="1">
                <a:solidFill>
                  <a:schemeClr val="tx2"/>
                </a:solidFill>
              </a:rPr>
              <a:t>gc</a:t>
            </a:r>
            <a:r>
              <a:rPr lang="en-US" altLang="ja-JP" sz="2000" dirty="0">
                <a:solidFill>
                  <a:schemeClr val="tx2"/>
                </a:solidFill>
              </a:rPr>
              <a:t> == 22 and (</a:t>
            </a:r>
            <a:r>
              <a:rPr lang="en-US" altLang="ja-JP" sz="2000" dirty="0" err="1">
                <a:solidFill>
                  <a:schemeClr val="tx2"/>
                </a:solidFill>
              </a:rPr>
              <a:t>ns.final</a:t>
            </a:r>
            <a:r>
              <a:rPr lang="en-US" altLang="ja-JP" sz="2000" dirty="0">
                <a:solidFill>
                  <a:schemeClr val="tx2"/>
                </a:solidFill>
              </a:rPr>
              <a:t> and … and sn2.final))</a:t>
            </a:r>
          </a:p>
        </p:txBody>
      </p:sp>
      <p:sp>
        <p:nvSpPr>
          <p:cNvPr id="20" name="テキスト ボックス 19">
            <a:extLst>
              <a:ext uri="{FF2B5EF4-FFF2-40B4-BE49-F238E27FC236}">
                <a16:creationId xmlns:a16="http://schemas.microsoft.com/office/drawing/2014/main" id="{033E1375-AF1D-C544-806A-4CACAF08B1FF}"/>
              </a:ext>
            </a:extLst>
          </p:cNvPr>
          <p:cNvSpPr txBox="1"/>
          <p:nvPr/>
        </p:nvSpPr>
        <p:spPr>
          <a:xfrm>
            <a:off x="1859280" y="295340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A[] (</a:t>
            </a:r>
            <a:r>
              <a:rPr lang="en-US" altLang="ja-JP" sz="2000" dirty="0" err="1">
                <a:solidFill>
                  <a:schemeClr val="tx2"/>
                </a:solidFill>
              </a:rPr>
              <a:t>gc</a:t>
            </a:r>
            <a:r>
              <a:rPr lang="en-US" altLang="ja-JP" sz="2000" dirty="0">
                <a:solidFill>
                  <a:schemeClr val="tx2"/>
                </a:solidFill>
              </a:rPr>
              <a:t> &lt; 22 imply not (</a:t>
            </a:r>
            <a:r>
              <a:rPr lang="en-US" altLang="ja-JP" sz="2000" dirty="0" err="1">
                <a:solidFill>
                  <a:schemeClr val="tx2"/>
                </a:solidFill>
              </a:rPr>
              <a:t>ns.final</a:t>
            </a:r>
            <a:r>
              <a:rPr lang="en-US" altLang="ja-JP" sz="2000" dirty="0">
                <a:solidFill>
                  <a:schemeClr val="tx2"/>
                </a:solidFill>
              </a:rPr>
              <a:t> and … and sn2.final))</a:t>
            </a:r>
          </a:p>
        </p:txBody>
      </p:sp>
      <p:sp>
        <p:nvSpPr>
          <p:cNvPr id="21" name="上矢印 20">
            <a:extLst>
              <a:ext uri="{FF2B5EF4-FFF2-40B4-BE49-F238E27FC236}">
                <a16:creationId xmlns:a16="http://schemas.microsoft.com/office/drawing/2014/main" id="{4C07AAA7-FA61-0944-95C7-485A17DEDE2D}"/>
              </a:ext>
            </a:extLst>
          </p:cNvPr>
          <p:cNvSpPr/>
          <p:nvPr/>
        </p:nvSpPr>
        <p:spPr>
          <a:xfrm rot="16200000">
            <a:off x="7319893"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9129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a:xfrm>
            <a:off x="581192" y="1923203"/>
            <a:ext cx="7989752" cy="2420197"/>
          </a:xfrm>
        </p:spPr>
        <p:txBody>
          <a:bodyPr/>
          <a:lstStyle/>
          <a:p>
            <a:r>
              <a:rPr lang="ja-JP" altLang="en-US"/>
              <a:t>単一の交差点における車両の挙動をモデル化し検証した．</a:t>
            </a:r>
            <a:endParaRPr lang="en-US" altLang="ja-JP" dirty="0"/>
          </a:p>
          <a:p>
            <a:pPr marL="0" indent="0">
              <a:buNone/>
            </a:pPr>
            <a:r>
              <a:rPr lang="ja-JP" altLang="en-US"/>
              <a:t>今後の課題</a:t>
            </a:r>
            <a:endParaRPr lang="en-US" altLang="ja-JP" dirty="0"/>
          </a:p>
          <a:p>
            <a:r>
              <a:rPr lang="ja-JP" altLang="en-US"/>
              <a:t>複数の交差点モデルを作成し検証する．</a:t>
            </a:r>
            <a:endParaRPr lang="en-US" altLang="ja-JP" dirty="0"/>
          </a:p>
          <a:p>
            <a:r>
              <a:rPr lang="ja-JP" altLang="en-US"/>
              <a:t>他の検証ツールや，大規模シミュレーションなどを用いて多角的にアルゴリズムの検証手法を検討する．</a:t>
            </a:r>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pic>
        <p:nvPicPr>
          <p:cNvPr id="5" name="図 4">
            <a:extLst>
              <a:ext uri="{FF2B5EF4-FFF2-40B4-BE49-F238E27FC236}">
                <a16:creationId xmlns:a16="http://schemas.microsoft.com/office/drawing/2014/main" id="{5D3A3A35-8046-584B-B0AA-FC5EF41B0497}"/>
              </a:ext>
            </a:extLst>
          </p:cNvPr>
          <p:cNvPicPr>
            <a:picLocks noChangeAspect="1"/>
          </p:cNvPicPr>
          <p:nvPr/>
        </p:nvPicPr>
        <p:blipFill>
          <a:blip r:embed="rId3"/>
          <a:stretch>
            <a:fillRect/>
          </a:stretch>
        </p:blipFill>
        <p:spPr>
          <a:xfrm>
            <a:off x="581192" y="4497362"/>
            <a:ext cx="2488892" cy="1849438"/>
          </a:xfrm>
          <a:prstGeom prst="rect">
            <a:avLst/>
          </a:prstGeom>
        </p:spPr>
      </p:pic>
      <p:pic>
        <p:nvPicPr>
          <p:cNvPr id="10" name="図 9">
            <a:extLst>
              <a:ext uri="{FF2B5EF4-FFF2-40B4-BE49-F238E27FC236}">
                <a16:creationId xmlns:a16="http://schemas.microsoft.com/office/drawing/2014/main" id="{7EE42347-280D-9C49-BD18-6ED92B34F10F}"/>
              </a:ext>
            </a:extLst>
          </p:cNvPr>
          <p:cNvPicPr>
            <a:picLocks noChangeAspect="1"/>
          </p:cNvPicPr>
          <p:nvPr/>
        </p:nvPicPr>
        <p:blipFill>
          <a:blip r:embed="rId4"/>
          <a:stretch>
            <a:fillRect/>
          </a:stretch>
        </p:blipFill>
        <p:spPr>
          <a:xfrm>
            <a:off x="4439920" y="4491998"/>
            <a:ext cx="4164330" cy="1854802"/>
          </a:xfrm>
          <a:prstGeom prst="rect">
            <a:avLst/>
          </a:prstGeom>
        </p:spPr>
      </p:pic>
      <p:sp>
        <p:nvSpPr>
          <p:cNvPr id="11" name="テキスト ボックス 10">
            <a:extLst>
              <a:ext uri="{FF2B5EF4-FFF2-40B4-BE49-F238E27FC236}">
                <a16:creationId xmlns:a16="http://schemas.microsoft.com/office/drawing/2014/main" id="{0A419BEC-7CF7-BB4C-AFD0-6EBF6579DDB3}"/>
              </a:ext>
            </a:extLst>
          </p:cNvPr>
          <p:cNvSpPr txBox="1"/>
          <p:nvPr/>
        </p:nvSpPr>
        <p:spPr>
          <a:xfrm>
            <a:off x="304800" y="6502400"/>
            <a:ext cx="2905760" cy="369332"/>
          </a:xfrm>
          <a:prstGeom prst="rect">
            <a:avLst/>
          </a:prstGeom>
          <a:noFill/>
        </p:spPr>
        <p:txBody>
          <a:bodyPr wrap="square" rtlCol="0">
            <a:spAutoFit/>
          </a:bodyPr>
          <a:lstStyle/>
          <a:p>
            <a:r>
              <a:rPr kumimoji="1" lang="ja-JP" altLang="en-US"/>
              <a:t>出典：</a:t>
            </a:r>
            <a:r>
              <a:rPr lang="en-US" altLang="ja-JP" dirty="0"/>
              <a:t>Masdar</a:t>
            </a:r>
            <a:endParaRPr kumimoji="1" lang="en-US" altLang="ja-JP" dirty="0"/>
          </a:p>
        </p:txBody>
      </p:sp>
      <p:sp>
        <p:nvSpPr>
          <p:cNvPr id="12" name="テキスト ボックス 11">
            <a:extLst>
              <a:ext uri="{FF2B5EF4-FFF2-40B4-BE49-F238E27FC236}">
                <a16:creationId xmlns:a16="http://schemas.microsoft.com/office/drawing/2014/main" id="{B21BD89A-5010-D046-A01C-8D519B53D337}"/>
              </a:ext>
            </a:extLst>
          </p:cNvPr>
          <p:cNvSpPr txBox="1"/>
          <p:nvPr/>
        </p:nvSpPr>
        <p:spPr>
          <a:xfrm>
            <a:off x="4667318" y="6502400"/>
            <a:ext cx="2905760" cy="369332"/>
          </a:xfrm>
          <a:prstGeom prst="rect">
            <a:avLst/>
          </a:prstGeom>
          <a:noFill/>
        </p:spPr>
        <p:txBody>
          <a:bodyPr wrap="square" rtlCol="0">
            <a:spAutoFit/>
          </a:bodyPr>
          <a:lstStyle/>
          <a:p>
            <a:r>
              <a:rPr kumimoji="1" lang="ja-JP" altLang="en-US"/>
              <a:t>出典：</a:t>
            </a:r>
            <a:r>
              <a:rPr kumimoji="1" lang="en-US" altLang="ja-JP" dirty="0"/>
              <a:t>SUMO</a:t>
            </a:r>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0" y="2858982"/>
            <a:ext cx="5728103" cy="2596938"/>
          </a:xfrm>
          <a:prstGeom prst="rect">
            <a:avLst/>
          </a:prstGeom>
        </p:spPr>
      </p:pic>
      <p:pic>
        <p:nvPicPr>
          <p:cNvPr id="9" name="図 8">
            <a:extLst>
              <a:ext uri="{FF2B5EF4-FFF2-40B4-BE49-F238E27FC236}">
                <a16:creationId xmlns:a16="http://schemas.microsoft.com/office/drawing/2014/main" id="{D9A76C24-6061-EF41-8278-F8FC26F9505E}"/>
              </a:ext>
            </a:extLst>
          </p:cNvPr>
          <p:cNvPicPr>
            <a:picLocks noChangeAspect="1"/>
          </p:cNvPicPr>
          <p:nvPr/>
        </p:nvPicPr>
        <p:blipFill>
          <a:blip r:embed="rId3"/>
          <a:stretch>
            <a:fillRect/>
          </a:stretch>
        </p:blipFill>
        <p:spPr>
          <a:xfrm>
            <a:off x="5835422" y="2804160"/>
            <a:ext cx="2814580" cy="2966720"/>
          </a:xfrm>
          <a:prstGeom prst="rect">
            <a:avLst/>
          </a:prstGeom>
        </p:spPr>
      </p:pic>
      <p:sp>
        <p:nvSpPr>
          <p:cNvPr id="7" name="円/楕円 6">
            <a:extLst>
              <a:ext uri="{FF2B5EF4-FFF2-40B4-BE49-F238E27FC236}">
                <a16:creationId xmlns:a16="http://schemas.microsoft.com/office/drawing/2014/main" id="{2490B8BA-1E14-0A4C-950C-D97644B647DE}"/>
              </a:ext>
            </a:extLst>
          </p:cNvPr>
          <p:cNvSpPr/>
          <p:nvPr/>
        </p:nvSpPr>
        <p:spPr>
          <a:xfrm>
            <a:off x="6058511" y="39201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436B5B68-FA74-6C44-9A83-B8D6A9E7C0D8}"/>
              </a:ext>
            </a:extLst>
          </p:cNvPr>
          <p:cNvSpPr/>
          <p:nvPr/>
        </p:nvSpPr>
        <p:spPr>
          <a:xfrm rot="5400000">
            <a:off x="6797040" y="51647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右矢印 12">
            <a:extLst>
              <a:ext uri="{FF2B5EF4-FFF2-40B4-BE49-F238E27FC236}">
                <a16:creationId xmlns:a16="http://schemas.microsoft.com/office/drawing/2014/main" id="{EBABF07D-50FC-E948-9985-A5BEE7353263}"/>
              </a:ext>
            </a:extLst>
          </p:cNvPr>
          <p:cNvSpPr/>
          <p:nvPr/>
        </p:nvSpPr>
        <p:spPr>
          <a:xfrm>
            <a:off x="6846472" y="3920160"/>
            <a:ext cx="792480" cy="21336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424F461B-7D19-3943-948A-FD7AC09330D7}"/>
              </a:ext>
            </a:extLst>
          </p:cNvPr>
          <p:cNvSpPr/>
          <p:nvPr/>
        </p:nvSpPr>
        <p:spPr>
          <a:xfrm flipH="1">
            <a:off x="6635652" y="4545146"/>
            <a:ext cx="421640" cy="433388"/>
          </a:xfrm>
          <a:prstGeom prst="ben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6592131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Tree>
    <p:extLst>
      <p:ext uri="{BB962C8B-B14F-4D97-AF65-F5344CB8AC3E}">
        <p14:creationId xmlns:p14="http://schemas.microsoft.com/office/powerpoint/2010/main" val="410769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normAutofit fontScale="92500" lnSpcReduction="10000"/>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1413E3-DB2D-EA4F-8535-2D9B6400043E}"/>
              </a:ext>
            </a:extLst>
          </p:cNvPr>
          <p:cNvSpPr>
            <a:spLocks noGrp="1"/>
          </p:cNvSpPr>
          <p:nvPr>
            <p:ph type="title"/>
          </p:nvPr>
        </p:nvSpPr>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FBF7C20-54FA-8F49-A6EE-53654EF05583}"/>
              </a:ext>
            </a:extLst>
          </p:cNvPr>
          <p:cNvSpPr>
            <a:spLocks noGrp="1"/>
          </p:cNvSpPr>
          <p:nvPr>
            <p:ph idx="1"/>
          </p:nvPr>
        </p:nvSpPr>
        <p:spPr>
          <a:xfrm>
            <a:off x="581192" y="1823011"/>
            <a:ext cx="7989752" cy="1442297"/>
          </a:xfrm>
        </p:spPr>
        <p:txBody>
          <a:bodyPr>
            <a:normAutofit/>
          </a:bodyPr>
          <a:lstStyle/>
          <a:p>
            <a:r>
              <a:rPr kumimoji="1" lang="ja-JP" altLang="en-US" sz="2000"/>
              <a:t>自動運転技術が発達している</a:t>
            </a:r>
            <a:endParaRPr kumimoji="1" lang="en-US" altLang="ja-JP" sz="2000" dirty="0"/>
          </a:p>
          <a:p>
            <a:r>
              <a:rPr kumimoji="1" lang="ja-JP" altLang="en-US" sz="2000"/>
              <a:t>高速道路や限定地域での特定条件下におけるレベル４が普及することが目指されている</a:t>
            </a:r>
          </a:p>
        </p:txBody>
      </p:sp>
      <p:sp>
        <p:nvSpPr>
          <p:cNvPr id="6" name="スライド番号プレースホルダー 5">
            <a:extLst>
              <a:ext uri="{FF2B5EF4-FFF2-40B4-BE49-F238E27FC236}">
                <a16:creationId xmlns:a16="http://schemas.microsoft.com/office/drawing/2014/main" id="{C6F0D0B4-76BA-6D43-9A1C-FA5465D9BBF5}"/>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pic>
        <p:nvPicPr>
          <p:cNvPr id="7" name="コンテンツ プレースホルダー 4">
            <a:extLst>
              <a:ext uri="{FF2B5EF4-FFF2-40B4-BE49-F238E27FC236}">
                <a16:creationId xmlns:a16="http://schemas.microsoft.com/office/drawing/2014/main" id="{AD003A3B-D37A-BF48-9A83-ED9DDEA9B042}"/>
              </a:ext>
            </a:extLst>
          </p:cNvPr>
          <p:cNvPicPr>
            <a:picLocks noChangeAspect="1"/>
          </p:cNvPicPr>
          <p:nvPr/>
        </p:nvPicPr>
        <p:blipFill>
          <a:blip r:embed="rId3"/>
          <a:stretch>
            <a:fillRect/>
          </a:stretch>
        </p:blipFill>
        <p:spPr>
          <a:xfrm>
            <a:off x="2026267" y="3073349"/>
            <a:ext cx="5146018" cy="3066094"/>
          </a:xfrm>
          <a:prstGeom prst="rect">
            <a:avLst/>
          </a:prstGeom>
        </p:spPr>
      </p:pic>
      <p:sp>
        <p:nvSpPr>
          <p:cNvPr id="8" name="テキスト ボックス 7">
            <a:extLst>
              <a:ext uri="{FF2B5EF4-FFF2-40B4-BE49-F238E27FC236}">
                <a16:creationId xmlns:a16="http://schemas.microsoft.com/office/drawing/2014/main" id="{33248E37-6BED-004B-AB56-87C267C01228}"/>
              </a:ext>
            </a:extLst>
          </p:cNvPr>
          <p:cNvSpPr txBox="1"/>
          <p:nvPr/>
        </p:nvSpPr>
        <p:spPr>
          <a:xfrm>
            <a:off x="183088" y="6200277"/>
            <a:ext cx="6469916"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出典：官民 </a:t>
            </a:r>
            <a:r>
              <a:rPr lang="en" altLang="ja-JP" dirty="0">
                <a:latin typeface="Meiryo" panose="020B0604030504040204" pitchFamily="34" charset="-128"/>
                <a:ea typeface="Meiryo" panose="020B0604030504040204" pitchFamily="34" charset="-128"/>
              </a:rPr>
              <a:t>ITS </a:t>
            </a:r>
            <a:r>
              <a:rPr lang="ja-JP" altLang="en-US">
                <a:latin typeface="Meiryo" panose="020B0604030504040204" pitchFamily="34" charset="-128"/>
                <a:ea typeface="Meiryo" panose="020B0604030504040204" pitchFamily="34" charset="-128"/>
              </a:rPr>
              <a:t>構想・ロードマップ </a:t>
            </a:r>
            <a:r>
              <a:rPr lang="en-US" altLang="ja-JP" dirty="0">
                <a:latin typeface="Meiryo" panose="020B0604030504040204" pitchFamily="34" charset="-128"/>
                <a:ea typeface="Meiryo" panose="020B0604030504040204" pitchFamily="34" charset="-128"/>
              </a:rPr>
              <a:t>2018</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621910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Tree>
    <p:extLst>
      <p:ext uri="{BB962C8B-B14F-4D97-AF65-F5344CB8AC3E}">
        <p14:creationId xmlns:p14="http://schemas.microsoft.com/office/powerpoint/2010/main" val="1652722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Tree>
    <p:extLst>
      <p:ext uri="{BB962C8B-B14F-4D97-AF65-F5344CB8AC3E}">
        <p14:creationId xmlns:p14="http://schemas.microsoft.com/office/powerpoint/2010/main" val="2206989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Tree>
    <p:extLst>
      <p:ext uri="{BB962C8B-B14F-4D97-AF65-F5344CB8AC3E}">
        <p14:creationId xmlns:p14="http://schemas.microsoft.com/office/powerpoint/2010/main" val="739236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fontScale="92500"/>
          </a:bodyPr>
          <a:lstStyle/>
          <a:p>
            <a:pPr>
              <a:lnSpc>
                <a:spcPct val="150000"/>
              </a:lnSpc>
            </a:pPr>
            <a:r>
              <a:rPr lang="ja-JP" altLang="en-US" sz="2400"/>
              <a:t>使用権の取得により交差点通過の排他制御が適切であることが確認できる</a:t>
            </a:r>
            <a:endParaRPr kumimoji="1" lang="ja-JP" altLang="en-US" sz="2400"/>
          </a:p>
        </p:txBody>
      </p:sp>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Tree>
    <p:extLst>
      <p:ext uri="{BB962C8B-B14F-4D97-AF65-F5344CB8AC3E}">
        <p14:creationId xmlns:p14="http://schemas.microsoft.com/office/powerpoint/2010/main" val="823686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29</a:t>
            </a:fld>
            <a:endParaRPr lang="ja-JP" altLang="en-US"/>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Tree>
    <p:extLst>
      <p:ext uri="{BB962C8B-B14F-4D97-AF65-F5344CB8AC3E}">
        <p14:creationId xmlns:p14="http://schemas.microsoft.com/office/powerpoint/2010/main" val="3501965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研究背景と目的</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581192" y="2028824"/>
            <a:ext cx="7989752" cy="3985895"/>
          </a:xfrm>
        </p:spPr>
        <p:txBody>
          <a:bodyPr>
            <a:normAutofit/>
          </a:bodyPr>
          <a:lstStyle/>
          <a:p>
            <a:pPr>
              <a:lnSpc>
                <a:spcPct val="150000"/>
              </a:lnSpc>
            </a:pPr>
            <a:r>
              <a:rPr lang="ja-JP" altLang="en-US" sz="2400"/>
              <a:t>多量の自動運転車で構成された都市空間において，</a:t>
            </a:r>
          </a:p>
          <a:p>
            <a:pPr marL="0" indent="0">
              <a:lnSpc>
                <a:spcPct val="150000"/>
              </a:lnSpc>
              <a:buNone/>
            </a:pPr>
            <a:r>
              <a:rPr lang="en-US" altLang="ja-JP" sz="2400" dirty="0"/>
              <a:t>	</a:t>
            </a:r>
            <a:r>
              <a:rPr lang="ja-JP" altLang="en-US" sz="2400"/>
              <a:t>渋滞やデッドロックが発生する可能性がある．</a:t>
            </a:r>
            <a:endParaRPr lang="en-US" altLang="ja-JP" sz="2400" dirty="0"/>
          </a:p>
          <a:p>
            <a:pPr>
              <a:lnSpc>
                <a:spcPct val="150000"/>
              </a:lnSpc>
            </a:pPr>
            <a:r>
              <a:rPr lang="ja-JP" altLang="en-US" sz="2400"/>
              <a:t>効率的な自動運転車群制御アルゴリズムが必要となる．</a:t>
            </a:r>
          </a:p>
          <a:p>
            <a:pPr>
              <a:lnSpc>
                <a:spcPct val="150000"/>
              </a:lnSpc>
            </a:pPr>
            <a:r>
              <a:rPr kumimoji="1" lang="ja-JP" altLang="en-US" sz="2400"/>
              <a:t>群制御アルゴリズムを形式的に記述し，検証</a:t>
            </a:r>
            <a:r>
              <a:rPr lang="ja-JP" altLang="en-US" sz="2400"/>
              <a:t>する</a:t>
            </a:r>
            <a:r>
              <a:rPr kumimoji="1" lang="ja-JP" altLang="en-US" sz="2400"/>
              <a:t>手法を提案することを目的とする．</a:t>
            </a:r>
            <a:endParaRPr kumimoji="1" lang="en-US" altLang="ja-JP" sz="2400" dirty="0"/>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30</a:t>
            </a:fld>
            <a:endParaRPr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31</a:t>
            </a:fld>
            <a:endParaRPr lang="ja-JP" altLang="en-US"/>
          </a:p>
        </p:txBody>
      </p:sp>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32</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a:xfrm>
            <a:off x="581192" y="2228003"/>
            <a:ext cx="7989752" cy="3630795"/>
          </a:xfrm>
        </p:spPr>
        <p:txBody>
          <a:bodyPr>
            <a:normAutofit/>
          </a:bodyPr>
          <a:lstStyle/>
          <a:p>
            <a:pPr marL="0" indent="0">
              <a:buNone/>
            </a:pPr>
            <a:r>
              <a:rPr lang="ja-JP" altLang="en-US" sz="2400"/>
              <a:t>アルゴリズムが衝突回避を必ず行うことを検証するのにテストのみでは起こり得るすべての状態をテストできたかどうか把握するのが難しい．</a:t>
            </a:r>
            <a:endParaRPr lang="en-US" altLang="ja-JP" sz="2400" dirty="0"/>
          </a:p>
          <a:p>
            <a:pPr marL="0" indent="0">
              <a:buNone/>
            </a:pPr>
            <a:r>
              <a:rPr kumimoji="1" lang="ja-JP" altLang="en-US" sz="2400"/>
              <a:t>したがって，起こり得る状態を網羅的に探索できるモデル検査を用いる．</a:t>
            </a:r>
            <a:endParaRPr kumimoji="1" lang="en-US" altLang="ja-JP" sz="2400" dirty="0"/>
          </a:p>
          <a:p>
            <a:pPr marL="0" indent="0">
              <a:buNone/>
            </a:pPr>
            <a:r>
              <a:rPr lang="ja-JP" altLang="en-US" sz="2400"/>
              <a:t>今回，検証対象が時間的な条件もあることから時間制約の扱えるものを採用する．</a:t>
            </a:r>
            <a:endParaRPr kumimoji="1" lang="ja-JP" altLang="en-US" sz="2400"/>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t>システム上で起こり得る状態を網羅的に調べ</a:t>
            </a:r>
            <a:endParaRPr lang="en-US" altLang="ja-JP" sz="2400" dirty="0"/>
          </a:p>
          <a:p>
            <a:pPr marL="0" indent="0">
              <a:lnSpc>
                <a:spcPct val="110000"/>
              </a:lnSpc>
              <a:buNone/>
            </a:pPr>
            <a:r>
              <a:rPr lang="en-US" altLang="ja-JP" sz="2400" dirty="0"/>
              <a:t>  </a:t>
            </a:r>
            <a:r>
              <a:rPr lang="ja-JP" altLang="en-US" sz="2400"/>
              <a:t>設計の誤りを発見する自動検証手法の一種</a:t>
            </a:r>
            <a:endParaRPr lang="en-US" altLang="ja-JP" sz="2400" dirty="0"/>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6051310"/>
            <a:ext cx="6392091"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a:t>
            </a:r>
            <a:r>
              <a:rPr lang="en-US" altLang="ja-JP" dirty="0">
                <a:latin typeface="Meiryo" panose="020B0604030504040204" pitchFamily="34" charset="-128"/>
                <a:ea typeface="Meiryo" panose="020B0604030504040204" pitchFamily="34" charset="-128"/>
              </a:rPr>
              <a:t>UPPAAL</a:t>
            </a:r>
            <a:r>
              <a:rPr lang="ja-JP" altLang="en-US">
                <a:latin typeface="Meiryo" panose="020B0604030504040204" pitchFamily="34" charset="-128"/>
                <a:ea typeface="Meiryo" panose="020B0604030504040204" pitchFamily="34" charset="-128"/>
              </a:rPr>
              <a:t>による性能モデル検証，近代科学社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t>モデル検査ツール</a:t>
            </a:r>
            <a:r>
              <a:rPr lang="en" altLang="ja-JP" sz="2400" dirty="0"/>
              <a:t>UPPAAL</a:t>
            </a:r>
            <a:endParaRPr lang="en-US" altLang="ja-JP" sz="2400" dirty="0"/>
          </a:p>
          <a:p>
            <a:pPr lvl="1">
              <a:lnSpc>
                <a:spcPct val="150000"/>
              </a:lnSpc>
            </a:pPr>
            <a:r>
              <a:rPr lang="ja-JP" altLang="en-US" sz="2000">
                <a:latin typeface="Meiryo" panose="020B0604030504040204" pitchFamily="34" charset="-128"/>
                <a:ea typeface="Meiryo" panose="020B0604030504040204" pitchFamily="34" charset="-128"/>
              </a:rPr>
              <a:t>時間制約問題を扱える</a:t>
            </a:r>
          </a:p>
          <a:p>
            <a:pPr lvl="1">
              <a:lnSpc>
                <a:spcPct val="150000"/>
              </a:lnSpc>
            </a:pPr>
            <a:r>
              <a:rPr lang="ja-JP" altLang="en-US" sz="2000">
                <a:latin typeface="Meiryo" panose="020B0604030504040204" pitchFamily="34" charset="-128"/>
                <a:ea typeface="Meiryo" panose="020B0604030504040204" pitchFamily="34" charset="-128"/>
              </a:rPr>
              <a:t>入力が</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ベースのため，直感的に把握できる</a:t>
            </a:r>
          </a:p>
          <a:p>
            <a:pPr lvl="1">
              <a:lnSpc>
                <a:spcPct val="150000"/>
              </a:lnSpc>
            </a:pPr>
            <a:r>
              <a:rPr lang="ja-JP" altLang="en-US" sz="2000">
                <a:latin typeface="Meiryo" panose="020B0604030504040204" pitchFamily="34" charset="-128"/>
                <a:ea typeface="Meiryo" panose="020B0604030504040204" pitchFamily="34" charset="-128"/>
              </a:rPr>
              <a:t>検証と</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による反例トレース</a:t>
            </a:r>
          </a:p>
          <a:p>
            <a:pPr lvl="1">
              <a:lnSpc>
                <a:spcPct val="150000"/>
              </a:lnSpc>
            </a:pPr>
            <a:r>
              <a:rPr lang="ja-JP" altLang="en-US" sz="2000">
                <a:latin typeface="Meiryo" panose="020B0604030504040204" pitchFamily="34" charset="-128"/>
                <a:ea typeface="Meiryo" panose="020B0604030504040204" pitchFamily="34" charset="-128"/>
              </a:rPr>
              <a:t>最短時間で違反状態に到達する反例の出力</a:t>
            </a:r>
          </a:p>
          <a:p>
            <a:pPr lvl="1"/>
            <a:endParaRPr lang="ja-JP" altLang="en-US" sz="1600">
              <a:latin typeface="Meiryo" panose="020B0604030504040204" pitchFamily="34" charset="-128"/>
              <a:ea typeface="Meiryo" panose="020B0604030504040204" pitchFamily="34" charset="-128"/>
            </a:endParaRPr>
          </a:p>
          <a:p>
            <a:endParaRPr kumimoji="1" lang="ja-JP" altLang="en-US"/>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879600"/>
            <a:ext cx="7886700" cy="244856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a:p>
            <a:r>
              <a:rPr lang="ja-JP" altLang="en-US" sz="2400"/>
              <a:t>交差点周辺の各車両がネットワークで接続されていて，各々の車両の現在位置と行き先を取得できるとする</a:t>
            </a:r>
            <a:endParaRPr kumimoji="1" lang="en-US" altLang="ja-JP" sz="2400" dirty="0"/>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a:blip r:embed="rId2"/>
          <a:stretch>
            <a:fillRect/>
          </a:stretch>
        </p:blipFill>
        <p:spPr>
          <a:xfrm>
            <a:off x="592871" y="4436957"/>
            <a:ext cx="1819835" cy="1918205"/>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864839"/>
            <a:ext cx="7886700" cy="2575145"/>
          </a:xfrm>
        </p:spPr>
        <p:txBody>
          <a:bodyPr>
            <a:normAutofit fontScale="92500"/>
          </a:bodyPr>
          <a:lstStyle/>
          <a:p>
            <a:r>
              <a:rPr kumimoji="1" lang="ja-JP" altLang="en-US" sz="2400"/>
              <a:t>交差点に対して進入する方向と進行方向を保持したモデル</a:t>
            </a:r>
            <a:endParaRPr kumimoji="1" lang="en-US" altLang="ja-JP" sz="2400" dirty="0"/>
          </a:p>
          <a:p>
            <a:r>
              <a:rPr lang="ja-JP" altLang="en-US" sz="2400"/>
              <a:t>後続車両も条件が合えば進入可能</a:t>
            </a:r>
            <a:endParaRPr lang="en-US" altLang="ja-JP" sz="2400" dirty="0"/>
          </a:p>
          <a:p>
            <a:r>
              <a:rPr lang="ja-JP" altLang="en-US" sz="2400"/>
              <a:t>どの方向車両がどの様な状態であるかを大域二次元配列で管理</a:t>
            </a:r>
            <a:endParaRPr lang="en-US" altLang="ja-JP" sz="2400" dirty="0"/>
          </a:p>
          <a:p>
            <a:r>
              <a:rPr kumimoji="1" lang="ja-JP" altLang="en-US" sz="2400"/>
              <a:t>交差点進入条件で他車状態を見て，後の条件は時間制約のみになる様にした</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2"/>
          <a:stretch>
            <a:fillRect/>
          </a:stretch>
        </p:blipFill>
        <p:spPr>
          <a:xfrm>
            <a:off x="327660" y="4997390"/>
            <a:ext cx="8488680" cy="1160046"/>
          </a:xfrm>
          <a:prstGeom prst="rect">
            <a:avLst/>
          </a:prstGeom>
        </p:spPr>
      </p:pic>
      <p:sp>
        <p:nvSpPr>
          <p:cNvPr id="7" name="テキスト ボックス 6">
            <a:extLst>
              <a:ext uri="{FF2B5EF4-FFF2-40B4-BE49-F238E27FC236}">
                <a16:creationId xmlns:a16="http://schemas.microsoft.com/office/drawing/2014/main" id="{3F144F69-0D1D-4146-BD83-C77A04BEFCB6}"/>
              </a:ext>
            </a:extLst>
          </p:cNvPr>
          <p:cNvSpPr txBox="1"/>
          <p:nvPr/>
        </p:nvSpPr>
        <p:spPr>
          <a:xfrm>
            <a:off x="628650" y="4534021"/>
            <a:ext cx="3956050" cy="369332"/>
          </a:xfrm>
          <a:prstGeom prst="rect">
            <a:avLst/>
          </a:prstGeom>
          <a:noFill/>
          <a:ln>
            <a:solidFill>
              <a:schemeClr val="accent1"/>
            </a:solidFill>
          </a:ln>
        </p:spPr>
        <p:txBody>
          <a:bodyPr wrap="square" rtlCol="0">
            <a:spAutoFit/>
          </a:bodyPr>
          <a:lstStyle/>
          <a:p>
            <a:pPr algn="ctr"/>
            <a:r>
              <a:rPr lang="en-US" altLang="ja-JP" dirty="0">
                <a:latin typeface="Meiryo" panose="020B0604030504040204" pitchFamily="34" charset="-128"/>
                <a:ea typeface="Meiryo" panose="020B0604030504040204" pitchFamily="34" charset="-128"/>
              </a:rPr>
              <a:t>AV(</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start, </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turn)</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975862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2FDC9E-F291-BC44-8428-664EE1BE2628}"/>
              </a:ext>
            </a:extLst>
          </p:cNvPr>
          <p:cNvSpPr>
            <a:spLocks noGrp="1"/>
          </p:cNvSpPr>
          <p:nvPr>
            <p:ph type="title"/>
          </p:nvPr>
        </p:nvSpPr>
        <p:spPr/>
        <p:txBody>
          <a:bodyPr/>
          <a:lstStyle/>
          <a:p>
            <a:r>
              <a:rPr lang="ja-JP" altLang="en-US"/>
              <a:t>システム宣言</a:t>
            </a:r>
            <a:endParaRPr kumimoji="1" lang="ja-JP" altLang="en-US"/>
          </a:p>
        </p:txBody>
      </p:sp>
      <p:sp>
        <p:nvSpPr>
          <p:cNvPr id="3" name="コンテンツ プレースホルダー 2">
            <a:extLst>
              <a:ext uri="{FF2B5EF4-FFF2-40B4-BE49-F238E27FC236}">
                <a16:creationId xmlns:a16="http://schemas.microsoft.com/office/drawing/2014/main" id="{3CD93480-ED0C-B74E-B126-46E1295185E4}"/>
              </a:ext>
            </a:extLst>
          </p:cNvPr>
          <p:cNvSpPr>
            <a:spLocks noGrp="1"/>
          </p:cNvSpPr>
          <p:nvPr>
            <p:ph idx="1"/>
          </p:nvPr>
        </p:nvSpPr>
        <p:spPr>
          <a:xfrm>
            <a:off x="581192" y="1935903"/>
            <a:ext cx="7989752" cy="565997"/>
          </a:xfrm>
        </p:spPr>
        <p:txBody>
          <a:bodyPr>
            <a:normAutofit/>
          </a:bodyPr>
          <a:lstStyle/>
          <a:p>
            <a:r>
              <a:rPr lang="ja-JP" altLang="en-US" sz="2000"/>
              <a:t>各車両のインスタンスを生成し，システム宣言で合成する．</a:t>
            </a:r>
            <a:endParaRPr kumimoji="1" lang="ja-JP" altLang="en-US" sz="2000"/>
          </a:p>
        </p:txBody>
      </p:sp>
      <p:sp>
        <p:nvSpPr>
          <p:cNvPr id="4" name="スライド番号プレースホルダー 3">
            <a:extLst>
              <a:ext uri="{FF2B5EF4-FFF2-40B4-BE49-F238E27FC236}">
                <a16:creationId xmlns:a16="http://schemas.microsoft.com/office/drawing/2014/main" id="{BE64ABD1-7698-9449-A260-280A90C3F1F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
        <p:nvSpPr>
          <p:cNvPr id="5" name="テキスト ボックス 4">
            <a:extLst>
              <a:ext uri="{FF2B5EF4-FFF2-40B4-BE49-F238E27FC236}">
                <a16:creationId xmlns:a16="http://schemas.microsoft.com/office/drawing/2014/main" id="{D97383FC-9C67-4540-A57C-1BAF35AAEA62}"/>
              </a:ext>
            </a:extLst>
          </p:cNvPr>
          <p:cNvSpPr txBox="1"/>
          <p:nvPr/>
        </p:nvSpPr>
        <p:spPr>
          <a:xfrm>
            <a:off x="576263" y="2806700"/>
            <a:ext cx="2725737" cy="2862322"/>
          </a:xfrm>
          <a:prstGeom prst="rect">
            <a:avLst/>
          </a:prstGeom>
          <a:noFill/>
        </p:spPr>
        <p:txBody>
          <a:bodyPr wrap="square" rtlCol="0">
            <a:spAutoFit/>
          </a:bodyPr>
          <a:lstStyle/>
          <a:p>
            <a:r>
              <a:rPr lang="en-US" altLang="ja-JP" dirty="0"/>
              <a:t>ns = AV(0,1);</a:t>
            </a:r>
          </a:p>
          <a:p>
            <a:r>
              <a:rPr lang="en-US" altLang="ja-JP" dirty="0"/>
              <a:t>we = AV(3,1);</a:t>
            </a:r>
          </a:p>
          <a:p>
            <a:r>
              <a:rPr lang="en-US" altLang="ja-JP" dirty="0" err="1"/>
              <a:t>sn</a:t>
            </a:r>
            <a:r>
              <a:rPr lang="en-US" altLang="ja-JP" dirty="0"/>
              <a:t> = AV(2,1);</a:t>
            </a:r>
          </a:p>
          <a:p>
            <a:r>
              <a:rPr lang="en-US" altLang="ja-JP" dirty="0" err="1"/>
              <a:t>ew</a:t>
            </a:r>
            <a:r>
              <a:rPr lang="en-US" altLang="ja-JP" dirty="0"/>
              <a:t> = AV(1,1);</a:t>
            </a:r>
          </a:p>
          <a:p>
            <a:r>
              <a:rPr lang="en-US" altLang="ja-JP" dirty="0" err="1"/>
              <a:t>sw</a:t>
            </a:r>
            <a:r>
              <a:rPr lang="en-US" altLang="ja-JP" dirty="0"/>
              <a:t> = AV(2,0);</a:t>
            </a:r>
          </a:p>
          <a:p>
            <a:r>
              <a:rPr lang="en-US" altLang="ja-JP" dirty="0" err="1"/>
              <a:t>en</a:t>
            </a:r>
            <a:r>
              <a:rPr lang="en-US" altLang="ja-JP" dirty="0"/>
              <a:t> = AV(1,2);</a:t>
            </a:r>
          </a:p>
          <a:p>
            <a:r>
              <a:rPr lang="en-US" altLang="ja-JP" dirty="0"/>
              <a:t>sn2 = AV(2,1);</a:t>
            </a:r>
          </a:p>
          <a:p>
            <a:r>
              <a:rPr lang="en-US" altLang="ja-JP" dirty="0"/>
              <a:t>ew2 = AV(1,1);</a:t>
            </a:r>
          </a:p>
          <a:p>
            <a:r>
              <a:rPr lang="en-US" altLang="ja-JP" dirty="0"/>
              <a:t>sw2 = AV(2,0);</a:t>
            </a:r>
          </a:p>
          <a:p>
            <a:r>
              <a:rPr lang="en-US" altLang="ja-JP" dirty="0"/>
              <a:t>en2 = AV(1,2);</a:t>
            </a:r>
            <a:endParaRPr kumimoji="1" lang="ja-JP" altLang="en-US"/>
          </a:p>
        </p:txBody>
      </p:sp>
      <p:pic>
        <p:nvPicPr>
          <p:cNvPr id="6" name="図 5">
            <a:extLst>
              <a:ext uri="{FF2B5EF4-FFF2-40B4-BE49-F238E27FC236}">
                <a16:creationId xmlns:a16="http://schemas.microsoft.com/office/drawing/2014/main" id="{1AE4440B-9C0E-7248-879C-84DFA3239498}"/>
              </a:ext>
            </a:extLst>
          </p:cNvPr>
          <p:cNvPicPr>
            <a:picLocks noChangeAspect="1"/>
          </p:cNvPicPr>
          <p:nvPr/>
        </p:nvPicPr>
        <p:blipFill>
          <a:blip r:embed="rId3"/>
          <a:stretch>
            <a:fillRect/>
          </a:stretch>
        </p:blipFill>
        <p:spPr>
          <a:xfrm>
            <a:off x="5091485" y="2666615"/>
            <a:ext cx="3272361" cy="3449245"/>
          </a:xfrm>
          <a:prstGeom prst="rect">
            <a:avLst/>
          </a:prstGeom>
        </p:spPr>
      </p:pic>
      <p:sp>
        <p:nvSpPr>
          <p:cNvPr id="7" name="正方形/長方形 6">
            <a:extLst>
              <a:ext uri="{FF2B5EF4-FFF2-40B4-BE49-F238E27FC236}">
                <a16:creationId xmlns:a16="http://schemas.microsoft.com/office/drawing/2014/main" id="{CBBDE82C-D75F-4142-83FA-4E9A608B0EB8}"/>
              </a:ext>
            </a:extLst>
          </p:cNvPr>
          <p:cNvSpPr/>
          <p:nvPr/>
        </p:nvSpPr>
        <p:spPr>
          <a:xfrm>
            <a:off x="6422314" y="3043848"/>
            <a:ext cx="571500" cy="254000"/>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n:0</a:t>
            </a:r>
            <a:endParaRPr kumimoji="1" lang="ja-JP" altLang="en-US"/>
          </a:p>
        </p:txBody>
      </p:sp>
      <p:sp>
        <p:nvSpPr>
          <p:cNvPr id="8" name="正方形/長方形 7">
            <a:extLst>
              <a:ext uri="{FF2B5EF4-FFF2-40B4-BE49-F238E27FC236}">
                <a16:creationId xmlns:a16="http://schemas.microsoft.com/office/drawing/2014/main" id="{A11FA57F-476A-2F42-873A-E787658A515A}"/>
              </a:ext>
            </a:extLst>
          </p:cNvPr>
          <p:cNvSpPr/>
          <p:nvPr/>
        </p:nvSpPr>
        <p:spPr>
          <a:xfrm>
            <a:off x="7614210" y="4281169"/>
            <a:ext cx="571500" cy="254000"/>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e:1</a:t>
            </a:r>
            <a:endParaRPr kumimoji="1" lang="ja-JP" altLang="en-US"/>
          </a:p>
        </p:txBody>
      </p:sp>
      <p:sp>
        <p:nvSpPr>
          <p:cNvPr id="9" name="正方形/長方形 8">
            <a:extLst>
              <a:ext uri="{FF2B5EF4-FFF2-40B4-BE49-F238E27FC236}">
                <a16:creationId xmlns:a16="http://schemas.microsoft.com/office/drawing/2014/main" id="{5EDBBEBC-CC28-6D4A-80A9-ED42D58C6101}"/>
              </a:ext>
            </a:extLst>
          </p:cNvPr>
          <p:cNvSpPr/>
          <p:nvPr/>
        </p:nvSpPr>
        <p:spPr>
          <a:xfrm>
            <a:off x="5128674" y="4264237"/>
            <a:ext cx="571500" cy="254000"/>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w:3</a:t>
            </a:r>
            <a:endParaRPr kumimoji="1" lang="ja-JP" altLang="en-US"/>
          </a:p>
        </p:txBody>
      </p:sp>
      <p:sp>
        <p:nvSpPr>
          <p:cNvPr id="10" name="正方形/長方形 9">
            <a:extLst>
              <a:ext uri="{FF2B5EF4-FFF2-40B4-BE49-F238E27FC236}">
                <a16:creationId xmlns:a16="http://schemas.microsoft.com/office/drawing/2014/main" id="{6115414C-72AC-2649-9C39-6F99C5450C40}"/>
              </a:ext>
            </a:extLst>
          </p:cNvPr>
          <p:cNvSpPr/>
          <p:nvPr/>
        </p:nvSpPr>
        <p:spPr>
          <a:xfrm>
            <a:off x="6422314" y="5505620"/>
            <a:ext cx="571500" cy="254000"/>
          </a:xfrm>
          <a:prstGeom prst="rect">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s:2</a:t>
            </a:r>
            <a:endParaRPr kumimoji="1" lang="ja-JP" altLang="en-US"/>
          </a:p>
        </p:txBody>
      </p:sp>
      <p:sp>
        <p:nvSpPr>
          <p:cNvPr id="11" name="曲折矢印 10">
            <a:extLst>
              <a:ext uri="{FF2B5EF4-FFF2-40B4-BE49-F238E27FC236}">
                <a16:creationId xmlns:a16="http://schemas.microsoft.com/office/drawing/2014/main" id="{3A4368CC-16D1-E249-A0CA-CCAC0C4F3E5B}"/>
              </a:ext>
            </a:extLst>
          </p:cNvPr>
          <p:cNvSpPr/>
          <p:nvPr/>
        </p:nvSpPr>
        <p:spPr>
          <a:xfrm rot="16200000">
            <a:off x="10074759" y="1829691"/>
            <a:ext cx="1219378" cy="1431802"/>
          </a:xfrm>
          <a:prstGeom prst="bentArrow">
            <a:avLst>
              <a:gd name="adj1" fmla="val 13939"/>
              <a:gd name="adj2" fmla="val 15617"/>
              <a:gd name="adj3" fmla="val 20133"/>
              <a:gd name="adj4" fmla="val 72468"/>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曲折矢印 11">
            <a:extLst>
              <a:ext uri="{FF2B5EF4-FFF2-40B4-BE49-F238E27FC236}">
                <a16:creationId xmlns:a16="http://schemas.microsoft.com/office/drawing/2014/main" id="{34B20FF1-CEE5-E048-AD87-4CA560E45AD7}"/>
              </a:ext>
            </a:extLst>
          </p:cNvPr>
          <p:cNvSpPr/>
          <p:nvPr/>
        </p:nvSpPr>
        <p:spPr>
          <a:xfrm flipH="1">
            <a:off x="11400349" y="3171260"/>
            <a:ext cx="606380" cy="520527"/>
          </a:xfrm>
          <a:prstGeom prst="bentArrow">
            <a:avLst>
              <a:gd name="adj1" fmla="val 18203"/>
              <a:gd name="adj2" fmla="val 24321"/>
              <a:gd name="adj3" fmla="val 34515"/>
              <a:gd name="adj4" fmla="val 5462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上矢印 12">
            <a:extLst>
              <a:ext uri="{FF2B5EF4-FFF2-40B4-BE49-F238E27FC236}">
                <a16:creationId xmlns:a16="http://schemas.microsoft.com/office/drawing/2014/main" id="{6AFF9434-EBF3-D94C-8026-5FBB14B7D881}"/>
              </a:ext>
            </a:extLst>
          </p:cNvPr>
          <p:cNvSpPr/>
          <p:nvPr/>
        </p:nvSpPr>
        <p:spPr>
          <a:xfrm>
            <a:off x="11669051" y="4134007"/>
            <a:ext cx="289252" cy="864195"/>
          </a:xfrm>
          <a:prstGeom prst="upArrow">
            <a:avLst>
              <a:gd name="adj1" fmla="val 50000"/>
              <a:gd name="adj2" fmla="val 68028"/>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四角形吹き出し 13">
            <a:extLst>
              <a:ext uri="{FF2B5EF4-FFF2-40B4-BE49-F238E27FC236}">
                <a16:creationId xmlns:a16="http://schemas.microsoft.com/office/drawing/2014/main" id="{B91520ED-C6AC-8942-858D-C3F41F0819B7}"/>
              </a:ext>
            </a:extLst>
          </p:cNvPr>
          <p:cNvSpPr/>
          <p:nvPr/>
        </p:nvSpPr>
        <p:spPr>
          <a:xfrm>
            <a:off x="7488312" y="5632620"/>
            <a:ext cx="1571080" cy="525522"/>
          </a:xfrm>
          <a:prstGeom prst="wedgeRectCallout">
            <a:avLst>
              <a:gd name="adj1" fmla="val 22582"/>
              <a:gd name="adj2" fmla="val -99661"/>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右折と直進が２台ずつ</a:t>
            </a:r>
          </a:p>
        </p:txBody>
      </p:sp>
      <p:sp>
        <p:nvSpPr>
          <p:cNvPr id="16" name="四角形吹き出し 15">
            <a:extLst>
              <a:ext uri="{FF2B5EF4-FFF2-40B4-BE49-F238E27FC236}">
                <a16:creationId xmlns:a16="http://schemas.microsoft.com/office/drawing/2014/main" id="{699097B2-FD3F-7446-968D-D96DB7523115}"/>
              </a:ext>
            </a:extLst>
          </p:cNvPr>
          <p:cNvSpPr/>
          <p:nvPr/>
        </p:nvSpPr>
        <p:spPr>
          <a:xfrm>
            <a:off x="3217242" y="3085599"/>
            <a:ext cx="1175442" cy="525522"/>
          </a:xfrm>
          <a:prstGeom prst="wedgeRectCallout">
            <a:avLst>
              <a:gd name="adj1" fmla="val 65375"/>
              <a:gd name="adj2" fmla="val 93957"/>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直進</a:t>
            </a:r>
          </a:p>
        </p:txBody>
      </p:sp>
      <p:sp>
        <p:nvSpPr>
          <p:cNvPr id="17" name="四角形吹き出し 16">
            <a:extLst>
              <a:ext uri="{FF2B5EF4-FFF2-40B4-BE49-F238E27FC236}">
                <a16:creationId xmlns:a16="http://schemas.microsoft.com/office/drawing/2014/main" id="{565F7A1D-627D-2146-83C2-6071FDC10346}"/>
              </a:ext>
            </a:extLst>
          </p:cNvPr>
          <p:cNvSpPr/>
          <p:nvPr/>
        </p:nvSpPr>
        <p:spPr>
          <a:xfrm>
            <a:off x="3869337" y="5447732"/>
            <a:ext cx="1620719" cy="525522"/>
          </a:xfrm>
          <a:prstGeom prst="wedgeRectCallout">
            <a:avLst>
              <a:gd name="adj1" fmla="val 56969"/>
              <a:gd name="adj2" fmla="val 103583"/>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直進と左折が２台ずつ</a:t>
            </a:r>
            <a:endParaRPr kumimoji="1" lang="ja-JP" altLang="en-US"/>
          </a:p>
        </p:txBody>
      </p:sp>
      <p:sp>
        <p:nvSpPr>
          <p:cNvPr id="15" name="円/楕円 14">
            <a:extLst>
              <a:ext uri="{FF2B5EF4-FFF2-40B4-BE49-F238E27FC236}">
                <a16:creationId xmlns:a16="http://schemas.microsoft.com/office/drawing/2014/main" id="{D44E8319-A2A4-E340-8E6D-F323AC17FA10}"/>
              </a:ext>
            </a:extLst>
          </p:cNvPr>
          <p:cNvSpPr/>
          <p:nvPr/>
        </p:nvSpPr>
        <p:spPr>
          <a:xfrm>
            <a:off x="6900591" y="2567872"/>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93C3E919-2820-A04C-B419-D505A9F75E85}"/>
              </a:ext>
            </a:extLst>
          </p:cNvPr>
          <p:cNvSpPr/>
          <p:nvPr/>
        </p:nvSpPr>
        <p:spPr>
          <a:xfrm rot="5400000">
            <a:off x="4862497" y="3822162"/>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FE6DDE40-68E2-654B-8772-46D969F377F3}"/>
              </a:ext>
            </a:extLst>
          </p:cNvPr>
          <p:cNvSpPr/>
          <p:nvPr/>
        </p:nvSpPr>
        <p:spPr>
          <a:xfrm>
            <a:off x="6202128" y="6234104"/>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1D5E251A-4359-FB46-BA7E-36831F038FF7}"/>
              </a:ext>
            </a:extLst>
          </p:cNvPr>
          <p:cNvSpPr/>
          <p:nvPr/>
        </p:nvSpPr>
        <p:spPr>
          <a:xfrm>
            <a:off x="5997806" y="6142427"/>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a:extLst>
              <a:ext uri="{FF2B5EF4-FFF2-40B4-BE49-F238E27FC236}">
                <a16:creationId xmlns:a16="http://schemas.microsoft.com/office/drawing/2014/main" id="{C616D3EF-774E-544D-9F3E-F49A3A05B34F}"/>
              </a:ext>
            </a:extLst>
          </p:cNvPr>
          <p:cNvSpPr/>
          <p:nvPr/>
        </p:nvSpPr>
        <p:spPr>
          <a:xfrm rot="5400000">
            <a:off x="8562561" y="4362215"/>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円/楕円 21">
            <a:extLst>
              <a:ext uri="{FF2B5EF4-FFF2-40B4-BE49-F238E27FC236}">
                <a16:creationId xmlns:a16="http://schemas.microsoft.com/office/drawing/2014/main" id="{EAA7077F-CAB7-2349-A351-B258426D3218}"/>
              </a:ext>
            </a:extLst>
          </p:cNvPr>
          <p:cNvSpPr/>
          <p:nvPr/>
        </p:nvSpPr>
        <p:spPr>
          <a:xfrm rot="5400000">
            <a:off x="8543395" y="4567872"/>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489142E1-10C3-B24D-B039-855E50C9C275}"/>
              </a:ext>
            </a:extLst>
          </p:cNvPr>
          <p:cNvSpPr/>
          <p:nvPr/>
        </p:nvSpPr>
        <p:spPr>
          <a:xfrm rot="5182257">
            <a:off x="8548949" y="4762166"/>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38C5CBEA-1A40-124D-B56F-04657220CAB3}"/>
              </a:ext>
            </a:extLst>
          </p:cNvPr>
          <p:cNvSpPr/>
          <p:nvPr/>
        </p:nvSpPr>
        <p:spPr>
          <a:xfrm>
            <a:off x="6391015" y="6234104"/>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513B85FA-8AB3-F446-A05A-39C4C91C950D}"/>
              </a:ext>
            </a:extLst>
          </p:cNvPr>
          <p:cNvSpPr/>
          <p:nvPr/>
        </p:nvSpPr>
        <p:spPr>
          <a:xfrm>
            <a:off x="5793484" y="6154568"/>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円/楕円 25">
            <a:extLst>
              <a:ext uri="{FF2B5EF4-FFF2-40B4-BE49-F238E27FC236}">
                <a16:creationId xmlns:a16="http://schemas.microsoft.com/office/drawing/2014/main" id="{CADDB309-BDBF-0C46-82E6-A69EB966A146}"/>
              </a:ext>
            </a:extLst>
          </p:cNvPr>
          <p:cNvSpPr/>
          <p:nvPr/>
        </p:nvSpPr>
        <p:spPr>
          <a:xfrm rot="5400000">
            <a:off x="8552194" y="4938325"/>
            <a:ext cx="186446" cy="34590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四角形吹き出し 26">
            <a:extLst>
              <a:ext uri="{FF2B5EF4-FFF2-40B4-BE49-F238E27FC236}">
                <a16:creationId xmlns:a16="http://schemas.microsoft.com/office/drawing/2014/main" id="{ECB1608C-60EB-004D-A708-A4FF6A7A0A5C}"/>
              </a:ext>
            </a:extLst>
          </p:cNvPr>
          <p:cNvSpPr/>
          <p:nvPr/>
        </p:nvSpPr>
        <p:spPr>
          <a:xfrm>
            <a:off x="7423461" y="2477493"/>
            <a:ext cx="1175442" cy="525522"/>
          </a:xfrm>
          <a:prstGeom prst="wedgeRectCallout">
            <a:avLst>
              <a:gd name="adj1" fmla="val -66402"/>
              <a:gd name="adj2" fmla="val 19328"/>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直進</a:t>
            </a:r>
          </a:p>
        </p:txBody>
      </p:sp>
      <p:sp>
        <p:nvSpPr>
          <p:cNvPr id="28" name="四角形吹き出し 27">
            <a:extLst>
              <a:ext uri="{FF2B5EF4-FFF2-40B4-BE49-F238E27FC236}">
                <a16:creationId xmlns:a16="http://schemas.microsoft.com/office/drawing/2014/main" id="{C8765B81-6F39-A44B-9031-60E4E8496532}"/>
              </a:ext>
            </a:extLst>
          </p:cNvPr>
          <p:cNvSpPr/>
          <p:nvPr/>
        </p:nvSpPr>
        <p:spPr>
          <a:xfrm>
            <a:off x="827273" y="2401613"/>
            <a:ext cx="736342" cy="365290"/>
          </a:xfrm>
          <a:prstGeom prst="wedgeRectCallout">
            <a:avLst>
              <a:gd name="adj1" fmla="val 38040"/>
              <a:gd name="adj2" fmla="val 85383"/>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始点</a:t>
            </a:r>
            <a:endParaRPr kumimoji="1" lang="ja-JP" altLang="en-US"/>
          </a:p>
        </p:txBody>
      </p:sp>
      <p:sp>
        <p:nvSpPr>
          <p:cNvPr id="29" name="四角形吹き出し 28">
            <a:extLst>
              <a:ext uri="{FF2B5EF4-FFF2-40B4-BE49-F238E27FC236}">
                <a16:creationId xmlns:a16="http://schemas.microsoft.com/office/drawing/2014/main" id="{9162BEA8-402F-7944-85F4-E315D0D8EABB}"/>
              </a:ext>
            </a:extLst>
          </p:cNvPr>
          <p:cNvSpPr/>
          <p:nvPr/>
        </p:nvSpPr>
        <p:spPr>
          <a:xfrm>
            <a:off x="1686655" y="2401613"/>
            <a:ext cx="736342" cy="365290"/>
          </a:xfrm>
          <a:prstGeom prst="wedgeRectCallout">
            <a:avLst>
              <a:gd name="adj1" fmla="val -40149"/>
              <a:gd name="adj2" fmla="val 85383"/>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方向</a:t>
            </a:r>
          </a:p>
        </p:txBody>
      </p:sp>
    </p:spTree>
    <p:extLst>
      <p:ext uri="{BB962C8B-B14F-4D97-AF65-F5344CB8AC3E}">
        <p14:creationId xmlns:p14="http://schemas.microsoft.com/office/powerpoint/2010/main" val="585829517"/>
      </p:ext>
    </p:extLst>
  </p:cSld>
  <p:clrMapOvr>
    <a:masterClrMapping/>
  </p:clrMapOvr>
</p:sld>
</file>

<file path=ppt/theme/theme1.xml><?xml version="1.0" encoding="utf-8"?>
<a:theme xmlns:a="http://schemas.openxmlformats.org/drawingml/2006/main" name="配当">
  <a:themeElements>
    <a:clrScheme name="暖かみのある青">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配当">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{8B615946-ACEC-0540-9501-AB835B7A0EC3}tf10001123</Template>
  <TotalTime>3974</TotalTime>
  <Words>3244</Words>
  <Application>Microsoft Macintosh PowerPoint</Application>
  <PresentationFormat>画面に合わせる (4:3)</PresentationFormat>
  <Paragraphs>273</Paragraphs>
  <Slides>32</Slides>
  <Notes>26</Notes>
  <HiddenSlides>17</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32</vt:i4>
      </vt:variant>
    </vt:vector>
  </HeadingPairs>
  <TitlesOfParts>
    <vt:vector size="41" baseType="lpstr">
      <vt:lpstr>Hiragino Sans W3</vt:lpstr>
      <vt:lpstr>メイリオ</vt:lpstr>
      <vt:lpstr>メイリオ</vt:lpstr>
      <vt:lpstr>游ゴシック</vt:lpstr>
      <vt:lpstr>Arial</vt:lpstr>
      <vt:lpstr>Calibri</vt:lpstr>
      <vt:lpstr>Courier New</vt:lpstr>
      <vt:lpstr>Wingdings 2</vt:lpstr>
      <vt:lpstr>配当</vt:lpstr>
      <vt:lpstr>自動運転車群制御アルゴリズムの時間オートマトンによるモデリングと検証</vt:lpstr>
      <vt:lpstr>研究背景</vt:lpstr>
      <vt:lpstr>研究背景と目的</vt:lpstr>
      <vt:lpstr>手法</vt:lpstr>
      <vt:lpstr>モデル検査</vt:lpstr>
      <vt:lpstr>UPPAAL</vt:lpstr>
      <vt:lpstr>交差点通過車両モデル</vt:lpstr>
      <vt:lpstr>UPPAALモデル</vt:lpstr>
      <vt:lpstr>システム宣言</vt:lpstr>
      <vt:lpstr>シミュレーション</vt:lpstr>
      <vt:lpstr>検証</vt:lpstr>
      <vt:lpstr>通過時間の検証</vt:lpstr>
      <vt:lpstr>通過時間の検証</vt:lpstr>
      <vt:lpstr>通過時間の検証</vt:lpstr>
      <vt:lpstr>まとめと今後の課題</vt:lpstr>
      <vt:lpstr>シミュレーション</vt:lpstr>
      <vt:lpstr>目的</vt:lpstr>
      <vt:lpstr>デッドロック検証</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173</cp:revision>
  <cp:lastPrinted>2019-05-21T04:36:14Z</cp:lastPrinted>
  <dcterms:created xsi:type="dcterms:W3CDTF">2019-02-12T08:19:39Z</dcterms:created>
  <dcterms:modified xsi:type="dcterms:W3CDTF">2019-12-05T03:23:34Z</dcterms:modified>
</cp:coreProperties>
</file>

<file path=docProps/thumbnail.jpeg>
</file>